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sldIdLst>
    <p:sldId id="293" r:id="rId5"/>
    <p:sldId id="305" r:id="rId6"/>
    <p:sldId id="296" r:id="rId7"/>
    <p:sldId id="294" r:id="rId8"/>
    <p:sldId id="299" r:id="rId9"/>
    <p:sldId id="301" r:id="rId10"/>
    <p:sldId id="306" r:id="rId11"/>
    <p:sldId id="307" r:id="rId12"/>
    <p:sldId id="300" r:id="rId13"/>
    <p:sldId id="309" r:id="rId14"/>
    <p:sldId id="310" r:id="rId15"/>
    <p:sldId id="311" r:id="rId16"/>
    <p:sldId id="312" r:id="rId17"/>
    <p:sldId id="313" r:id="rId18"/>
    <p:sldId id="314" r:id="rId19"/>
    <p:sldId id="316" r:id="rId20"/>
    <p:sldId id="315" r:id="rId21"/>
    <p:sldId id="317" r:id="rId22"/>
    <p:sldId id="319" r:id="rId23"/>
    <p:sldId id="308" r:id="rId24"/>
    <p:sldId id="320" r:id="rId25"/>
    <p:sldId id="321" r:id="rId26"/>
    <p:sldId id="303" r:id="rId27"/>
    <p:sldId id="304" r:id="rId28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1200"/>
    <a:srgbClr val="E8E8E8"/>
    <a:srgbClr val="F9E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e de l'espace réservé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CCF68BC-C0C1-4740-B1BC-01AF8EFFB980}" type="datetimeFigureOut">
              <a:rPr lang="en-US" smtClean="0"/>
              <a:t>1/15/2025</a:t>
            </a:fld>
            <a:endParaRPr lang="en-US" dirty="0"/>
          </a:p>
        </p:txBody>
      </p:sp>
      <p:sp>
        <p:nvSpPr>
          <p:cNvPr id="4" name="Espace réservé pour 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"/>
              <a:t>Modifiez les styles du texte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DE82FD2-F864-2E4E-ACF0-2DBC196A7066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42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963ED7B-F282-42DA-DF6C-E1A22A0963A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861535" y="0"/>
            <a:ext cx="1556021" cy="646938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à l'image 10">
            <a:extLst>
              <a:ext uri="{FF2B5EF4-FFF2-40B4-BE49-F238E27FC236}">
                <a16:creationId xmlns:a16="http://schemas.microsoft.com/office/drawing/2014/main" id="{3E5A8C65-DAAF-1BA1-B402-11FC946C60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0" y="0"/>
            <a:ext cx="7024495" cy="6858000"/>
          </a:xfrm>
          <a:custGeom>
            <a:avLst/>
            <a:gdLst>
              <a:gd name="connsiteX0" fmla="*/ 7024495 w 7024495"/>
              <a:gd name="connsiteY0" fmla="*/ 0 h 6858000"/>
              <a:gd name="connsiteX1" fmla="*/ 1701752 w 7024495"/>
              <a:gd name="connsiteY1" fmla="*/ 0 h 6858000"/>
              <a:gd name="connsiteX2" fmla="*/ 0 w 7024495"/>
              <a:gd name="connsiteY2" fmla="*/ 6837396 h 6858000"/>
              <a:gd name="connsiteX3" fmla="*/ 0 w 7024495"/>
              <a:gd name="connsiteY3" fmla="*/ 6858000 h 6858000"/>
              <a:gd name="connsiteX4" fmla="*/ 7024495 w 70244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4495" h="6858000">
                <a:moveTo>
                  <a:pt x="7024495" y="0"/>
                </a:moveTo>
                <a:lnTo>
                  <a:pt x="1701752" y="0"/>
                </a:lnTo>
                <a:lnTo>
                  <a:pt x="0" y="6837396"/>
                </a:lnTo>
                <a:lnTo>
                  <a:pt x="0" y="6858000"/>
                </a:lnTo>
                <a:lnTo>
                  <a:pt x="7024495" y="6858000"/>
                </a:lnTo>
                <a:close/>
              </a:path>
            </a:pathLst>
          </a:custGeom>
        </p:spPr>
        <p:txBody>
          <a:bodyPr wrap="square" rtlCol="0" anchor="t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181CB1F-4A11-0F01-BFFC-C34C900A3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706" y="2456733"/>
            <a:ext cx="8124873" cy="1639939"/>
          </a:xfrm>
          <a:custGeom>
            <a:avLst/>
            <a:gdLst>
              <a:gd name="connsiteX0" fmla="*/ 0 w 8124873"/>
              <a:gd name="connsiteY0" fmla="*/ 0 h 1639939"/>
              <a:gd name="connsiteX1" fmla="*/ 7391297 w 8124873"/>
              <a:gd name="connsiteY1" fmla="*/ 0 h 1639939"/>
              <a:gd name="connsiteX2" fmla="*/ 7794750 w 8124873"/>
              <a:gd name="connsiteY2" fmla="*/ 0 h 1639939"/>
              <a:gd name="connsiteX3" fmla="*/ 8124873 w 8124873"/>
              <a:gd name="connsiteY3" fmla="*/ 0 h 1639939"/>
              <a:gd name="connsiteX4" fmla="*/ 8124873 w 8124873"/>
              <a:gd name="connsiteY4" fmla="*/ 1639939 h 1639939"/>
              <a:gd name="connsiteX5" fmla="*/ 7391297 w 8124873"/>
              <a:gd name="connsiteY5" fmla="*/ 1639939 h 1639939"/>
              <a:gd name="connsiteX6" fmla="*/ 7391297 w 8124873"/>
              <a:gd name="connsiteY6" fmla="*/ 1639938 h 1639939"/>
              <a:gd name="connsiteX7" fmla="*/ 318542 w 8124873"/>
              <a:gd name="connsiteY7" fmla="*/ 1639938 h 163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24873" h="1639939">
                <a:moveTo>
                  <a:pt x="0" y="0"/>
                </a:moveTo>
                <a:lnTo>
                  <a:pt x="7391297" y="0"/>
                </a:lnTo>
                <a:lnTo>
                  <a:pt x="7794750" y="0"/>
                </a:lnTo>
                <a:lnTo>
                  <a:pt x="8124873" y="0"/>
                </a:lnTo>
                <a:lnTo>
                  <a:pt x="8124873" y="1639939"/>
                </a:lnTo>
                <a:lnTo>
                  <a:pt x="7391297" y="1639939"/>
                </a:lnTo>
                <a:lnTo>
                  <a:pt x="7391297" y="1639938"/>
                </a:lnTo>
                <a:lnTo>
                  <a:pt x="318542" y="163993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20040" rIns="914400" rtlCol="0">
            <a:noAutofit/>
          </a:bodyPr>
          <a:lstStyle>
            <a:lvl1pPr algn="r"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3800" y="4398264"/>
            <a:ext cx="3913632" cy="2066544"/>
          </a:xfrm>
        </p:spPr>
        <p:txBody>
          <a:bodyPr rtlCol="0">
            <a:normAutofit/>
          </a:bodyPr>
          <a:lstStyle>
            <a:lvl1pPr marL="0" indent="0" algn="r">
              <a:buNone/>
              <a:defRPr sz="2400" spc="14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Modifiez le style des sous-titres du masque</a:t>
            </a:r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331702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772D93E-C550-4461-E6B7-EBCA7CAEC8DF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0" y="0"/>
            <a:ext cx="1006763" cy="345141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re 21">
            <a:extLst>
              <a:ext uri="{FF2B5EF4-FFF2-40B4-BE49-F238E27FC236}">
                <a16:creationId xmlns:a16="http://schemas.microsoft.com/office/drawing/2014/main" id="{3A7F7468-D0CF-4B30-965A-D9066D6C2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0" y="824686"/>
            <a:ext cx="7154158" cy="1632045"/>
          </a:xfrm>
          <a:custGeom>
            <a:avLst/>
            <a:gdLst>
              <a:gd name="connsiteX0" fmla="*/ 408011 w 7242048"/>
              <a:gd name="connsiteY0" fmla="*/ 0 h 1632045"/>
              <a:gd name="connsiteX1" fmla="*/ 7242048 w 7242048"/>
              <a:gd name="connsiteY1" fmla="*/ 0 h 1632045"/>
              <a:gd name="connsiteX2" fmla="*/ 6834037 w 7242048"/>
              <a:gd name="connsiteY2" fmla="*/ 1632044 h 1632045"/>
              <a:gd name="connsiteX3" fmla="*/ 826338 w 7242048"/>
              <a:gd name="connsiteY3" fmla="*/ 1632044 h 1632045"/>
              <a:gd name="connsiteX4" fmla="*/ 826338 w 7242048"/>
              <a:gd name="connsiteY4" fmla="*/ 1632045 h 1632045"/>
              <a:gd name="connsiteX5" fmla="*/ 0 w 7242048"/>
              <a:gd name="connsiteY5" fmla="*/ 1632045 h 1632045"/>
              <a:gd name="connsiteX6" fmla="*/ 0 w 7242048"/>
              <a:gd name="connsiteY6" fmla="*/ 1632044 h 1632045"/>
              <a:gd name="connsiteX7" fmla="*/ 0 w 7242048"/>
              <a:gd name="connsiteY7" fmla="*/ 1 h 1632045"/>
              <a:gd name="connsiteX8" fmla="*/ 408011 w 7242048"/>
              <a:gd name="connsiteY8" fmla="*/ 1 h 163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42048" h="1632045">
                <a:moveTo>
                  <a:pt x="408011" y="0"/>
                </a:moveTo>
                <a:lnTo>
                  <a:pt x="7242048" y="0"/>
                </a:lnTo>
                <a:lnTo>
                  <a:pt x="6834037" y="1632044"/>
                </a:lnTo>
                <a:lnTo>
                  <a:pt x="826338" y="1632044"/>
                </a:lnTo>
                <a:lnTo>
                  <a:pt x="826338" y="1632045"/>
                </a:lnTo>
                <a:lnTo>
                  <a:pt x="0" y="1632045"/>
                </a:lnTo>
                <a:lnTo>
                  <a:pt x="0" y="1632044"/>
                </a:lnTo>
                <a:lnTo>
                  <a:pt x="0" y="1"/>
                </a:lnTo>
                <a:lnTo>
                  <a:pt x="40801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0" rIns="0" rtlCol="0" anchor="ctr">
            <a:noAutofit/>
          </a:bodyPr>
          <a:lstStyle>
            <a:lvl1pPr algn="l">
              <a:lnSpc>
                <a:spcPct val="100000"/>
              </a:lnSpc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Espace réservé au contenu 27">
            <a:extLst>
              <a:ext uri="{FF2B5EF4-FFF2-40B4-BE49-F238E27FC236}">
                <a16:creationId xmlns:a16="http://schemas.microsoft.com/office/drawing/2014/main" id="{F44119C9-6F5C-7546-AD19-0BF20ADDC75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955280" y="822960"/>
            <a:ext cx="3447288" cy="1636776"/>
          </a:xfrm>
        </p:spPr>
        <p:txBody>
          <a:bodyPr rtlCol="0"/>
          <a:lstStyle>
            <a:lvl1pPr marL="0" indent="0" algn="l">
              <a:lnSpc>
                <a:spcPct val="90000"/>
              </a:lnSpc>
              <a:buNone/>
              <a:defRPr sz="1800" b="0" i="0" cap="none" spc="100" baseline="0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1000"/>
              </a:spcBef>
              <a:buNone/>
              <a:defRPr sz="1800" spc="100">
                <a:solidFill>
                  <a:schemeClr val="tx1"/>
                </a:solidFill>
              </a:defRPr>
            </a:lvl2pPr>
            <a:lvl3pPr marL="283464" indent="-283464" algn="l">
              <a:lnSpc>
                <a:spcPct val="90000"/>
              </a:lnSpc>
              <a:spcBef>
                <a:spcPts val="1000"/>
              </a:spcBef>
              <a:defRPr sz="1800" spc="100">
                <a:solidFill>
                  <a:schemeClr val="tx1"/>
                </a:solidFill>
              </a:defRPr>
            </a:lvl3pPr>
            <a:lvl4pPr marL="1097280" indent="-347472" algn="l">
              <a:lnSpc>
                <a:spcPct val="100000"/>
              </a:lnSpc>
              <a:defRPr sz="1600">
                <a:solidFill>
                  <a:schemeClr val="tx1"/>
                </a:solidFill>
              </a:defRPr>
            </a:lvl4pPr>
            <a:lvl5pPr marL="1463040" indent="-347472" algn="l">
              <a:lnSpc>
                <a:spcPct val="100000"/>
              </a:lnSpc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</p:txBody>
      </p:sp>
      <p:sp>
        <p:nvSpPr>
          <p:cNvPr id="29" name="Espace réservé au contenu 27">
            <a:extLst>
              <a:ext uri="{FF2B5EF4-FFF2-40B4-BE49-F238E27FC236}">
                <a16:creationId xmlns:a16="http://schemas.microsoft.com/office/drawing/2014/main" id="{2050A67D-B2BA-336A-36B8-35D283DEAD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834640"/>
            <a:ext cx="10963656" cy="3364992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83464" indent="-283464">
              <a:lnSpc>
                <a:spcPct val="100000"/>
              </a:lnSpc>
              <a:spcBef>
                <a:spcPts val="1000"/>
              </a:spcBef>
              <a:defRPr sz="1800"/>
            </a:lvl2pPr>
            <a:lvl3pPr marL="548640" indent="-283464">
              <a:lnSpc>
                <a:spcPct val="100000"/>
              </a:lnSpc>
              <a:defRPr sz="1600"/>
            </a:lvl3pPr>
            <a:lvl4pPr marL="822960" indent="-283464">
              <a:lnSpc>
                <a:spcPct val="100000"/>
              </a:lnSpc>
              <a:defRPr sz="1600"/>
            </a:lvl4pPr>
            <a:lvl5pPr marL="1097280" indent="-283464">
              <a:lnSpc>
                <a:spcPct val="100000"/>
              </a:lnSpc>
              <a:defRPr sz="16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C383A65A-D347-71C9-F4A2-8F5D4497FD4D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380" y="745435"/>
            <a:ext cx="1783010" cy="61125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de l'espace réservé 8">
            <a:extLst>
              <a:ext uri="{FF2B5EF4-FFF2-40B4-BE49-F238E27FC236}">
                <a16:creationId xmlns:a16="http://schemas.microsoft.com/office/drawing/2014/main" id="{4A08CD67-7152-A02B-8A2F-B44E9CCAD7F9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 rtlCol="0"/>
          <a:lstStyle/>
          <a:p>
            <a:pPr rtl="0"/>
            <a:r>
              <a:rPr lang="fr"/>
              <a:t>20XX</a:t>
            </a:r>
            <a:endParaRPr lang="en-US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41E31B1-712C-1978-83E4-9E3ECD07843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fr"/>
              <a:t>TITRE DE LA PRÉSENTATION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9D591037-E4B7-3E09-BA80-2781FA313B2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17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05DB38D4-7FDC-CF1E-11BB-77F17318EA0F}"/>
              </a:ext>
            </a:extLst>
          </p:cNvPr>
          <p:cNvCxnSpPr>
            <a:cxnSpLocks/>
          </p:cNvCxnSpPr>
          <p:nvPr userDrawn="1"/>
        </p:nvCxnSpPr>
        <p:spPr>
          <a:xfrm>
            <a:off x="11358643" y="-1"/>
            <a:ext cx="815945" cy="2658258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re 24">
            <a:extLst>
              <a:ext uri="{FF2B5EF4-FFF2-40B4-BE49-F238E27FC236}">
                <a16:creationId xmlns:a16="http://schemas.microsoft.com/office/drawing/2014/main" id="{DD9C70C7-DFF6-E2A2-DE7B-BC92ABB79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4684"/>
            <a:ext cx="11605600" cy="1639937"/>
          </a:xfrm>
          <a:custGeom>
            <a:avLst/>
            <a:gdLst>
              <a:gd name="connsiteX0" fmla="*/ 0 w 11605600"/>
              <a:gd name="connsiteY0" fmla="*/ 0 h 1639937"/>
              <a:gd name="connsiteX1" fmla="*/ 11094087 w 11605600"/>
              <a:gd name="connsiteY1" fmla="*/ 0 h 1639937"/>
              <a:gd name="connsiteX2" fmla="*/ 11605600 w 11605600"/>
              <a:gd name="connsiteY2" fmla="*/ 1639937 h 1639937"/>
              <a:gd name="connsiteX3" fmla="*/ 0 w 11605600"/>
              <a:gd name="connsiteY3" fmla="*/ 1639937 h 163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05600" h="1639937">
                <a:moveTo>
                  <a:pt x="0" y="0"/>
                </a:moveTo>
                <a:lnTo>
                  <a:pt x="11094087" y="0"/>
                </a:lnTo>
                <a:lnTo>
                  <a:pt x="11605600" y="1639937"/>
                </a:lnTo>
                <a:lnTo>
                  <a:pt x="0" y="163993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914400" rtlCol="0">
            <a:noAutofit/>
          </a:bodyPr>
          <a:lstStyle>
            <a:lvl1pPr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"/>
          </a:p>
        </p:txBody>
      </p:sp>
      <p:sp>
        <p:nvSpPr>
          <p:cNvPr id="29" name="Espace réservé au contenu 27">
            <a:extLst>
              <a:ext uri="{FF2B5EF4-FFF2-40B4-BE49-F238E27FC236}">
                <a16:creationId xmlns:a16="http://schemas.microsoft.com/office/drawing/2014/main" id="{2050A67D-B2BA-336A-36B8-35D283DEAD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834640"/>
            <a:ext cx="10963656" cy="3364992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83464" indent="-283464">
              <a:lnSpc>
                <a:spcPct val="100000"/>
              </a:lnSpc>
              <a:spcBef>
                <a:spcPts val="1000"/>
              </a:spcBef>
              <a:defRPr sz="1800"/>
            </a:lvl2pPr>
            <a:lvl3pPr marL="548640" indent="-283464">
              <a:lnSpc>
                <a:spcPct val="100000"/>
              </a:lnSpc>
              <a:defRPr sz="1600"/>
            </a:lvl3pPr>
            <a:lvl4pPr marL="822960" indent="-283464">
              <a:lnSpc>
                <a:spcPct val="100000"/>
              </a:lnSpc>
              <a:defRPr sz="1600"/>
            </a:lvl4pPr>
            <a:lvl5pPr marL="1097280" indent="-283464">
              <a:lnSpc>
                <a:spcPct val="100000"/>
              </a:lnSpc>
              <a:defRPr sz="16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27" name="Date de l'espace réservé 26">
            <a:extLst>
              <a:ext uri="{FF2B5EF4-FFF2-40B4-BE49-F238E27FC236}">
                <a16:creationId xmlns:a16="http://schemas.microsoft.com/office/drawing/2014/main" id="{DA7886EF-42A0-8181-94BD-571DD643FAE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r>
              <a:rPr lang="fr"/>
              <a:t>20XX</a:t>
            </a:r>
            <a:endParaRPr lang="en-US" dirty="0"/>
          </a:p>
        </p:txBody>
      </p:sp>
      <p:sp>
        <p:nvSpPr>
          <p:cNvPr id="28" name="Pied de page Espace réservé 27">
            <a:extLst>
              <a:ext uri="{FF2B5EF4-FFF2-40B4-BE49-F238E27FC236}">
                <a16:creationId xmlns:a16="http://schemas.microsoft.com/office/drawing/2014/main" id="{F0088F06-F129-FC4D-62B9-F84E6E9D71F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fr"/>
              <a:t>TITRE DE LA PRÉSENTATION</a:t>
            </a:r>
          </a:p>
        </p:txBody>
      </p:sp>
      <p:sp>
        <p:nvSpPr>
          <p:cNvPr id="30" name="Espace réservé au numéro de diapositive 29">
            <a:extLst>
              <a:ext uri="{FF2B5EF4-FFF2-40B4-BE49-F238E27FC236}">
                <a16:creationId xmlns:a16="http://schemas.microsoft.com/office/drawing/2014/main" id="{FD5AF822-23A2-2003-F247-1F8A8971B63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09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sombr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23">
            <a:extLst>
              <a:ext uri="{FF2B5EF4-FFF2-40B4-BE49-F238E27FC236}">
                <a16:creationId xmlns:a16="http://schemas.microsoft.com/office/drawing/2014/main" id="{858662D7-CF46-F937-6492-FE3D6164B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4409"/>
            <a:ext cx="10308779" cy="1639937"/>
          </a:xfrm>
          <a:custGeom>
            <a:avLst/>
            <a:gdLst>
              <a:gd name="connsiteX0" fmla="*/ 0 w 10191549"/>
              <a:gd name="connsiteY0" fmla="*/ 0 h 1639937"/>
              <a:gd name="connsiteX1" fmla="*/ 135109 w 10191549"/>
              <a:gd name="connsiteY1" fmla="*/ 0 h 1639937"/>
              <a:gd name="connsiteX2" fmla="*/ 826338 w 10191549"/>
              <a:gd name="connsiteY2" fmla="*/ 0 h 1639937"/>
              <a:gd name="connsiteX3" fmla="*/ 9743633 w 10191549"/>
              <a:gd name="connsiteY3" fmla="*/ 0 h 1639937"/>
              <a:gd name="connsiteX4" fmla="*/ 10191549 w 10191549"/>
              <a:gd name="connsiteY4" fmla="*/ 1639937 h 1639937"/>
              <a:gd name="connsiteX5" fmla="*/ 826338 w 10191549"/>
              <a:gd name="connsiteY5" fmla="*/ 1639937 h 1639937"/>
              <a:gd name="connsiteX6" fmla="*/ 583025 w 10191549"/>
              <a:gd name="connsiteY6" fmla="*/ 1639937 h 1639937"/>
              <a:gd name="connsiteX7" fmla="*/ 0 w 10191549"/>
              <a:gd name="connsiteY7" fmla="*/ 1639937 h 163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91549" h="1639937">
                <a:moveTo>
                  <a:pt x="0" y="0"/>
                </a:moveTo>
                <a:lnTo>
                  <a:pt x="135109" y="0"/>
                </a:lnTo>
                <a:lnTo>
                  <a:pt x="826338" y="0"/>
                </a:lnTo>
                <a:lnTo>
                  <a:pt x="9743633" y="0"/>
                </a:lnTo>
                <a:lnTo>
                  <a:pt x="10191549" y="1639937"/>
                </a:lnTo>
                <a:lnTo>
                  <a:pt x="826338" y="1639937"/>
                </a:lnTo>
                <a:lnTo>
                  <a:pt x="583025" y="1639937"/>
                </a:lnTo>
                <a:lnTo>
                  <a:pt x="0" y="163993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914400" rIns="274320" rtlCol="0" anchor="ctr">
            <a:noAutofit/>
          </a:bodyPr>
          <a:lstStyle>
            <a:lvl1pPr algn="l">
              <a:defRPr sz="3200" cap="all" spc="3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Espace réservé au contenu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60" y="2807208"/>
            <a:ext cx="2962656" cy="3191256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Font typeface="+mj-lt"/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100">
                <a:solidFill>
                  <a:schemeClr val="bg1"/>
                </a:solidFill>
              </a:defRPr>
            </a:lvl3pPr>
            <a:lvl4pPr marL="548640" indent="-283464">
              <a:lnSpc>
                <a:spcPct val="100000"/>
              </a:lnSpc>
              <a:buFont typeface="Arial" panose="020B0604020202020204" pitchFamily="34" charset="0"/>
              <a:buChar char="•"/>
              <a:defRPr sz="1600" spc="100">
                <a:solidFill>
                  <a:schemeClr val="bg1"/>
                </a:solidFill>
              </a:defRPr>
            </a:lvl4pPr>
            <a:lvl5pPr marL="825246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 spc="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12" name="Espace réservé du contenu 27">
            <a:extLst>
              <a:ext uri="{FF2B5EF4-FFF2-40B4-BE49-F238E27FC236}">
                <a16:creationId xmlns:a16="http://schemas.microsoft.com/office/drawing/2014/main" id="{BC942EEA-C86E-05B1-BF5C-6F13A52F5BD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6280" y="2807208"/>
            <a:ext cx="5870448" cy="3776472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bg1"/>
                </a:solidFill>
              </a:defRPr>
            </a:lvl3pPr>
            <a:lvl4pPr marL="54864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4pPr>
            <a:lvl5pPr marL="82296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27B84AAD-AEFA-72DF-A9D3-B05DB73AA34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390909" y="0"/>
            <a:ext cx="1801091" cy="56378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25647ABC-651C-24EE-FF93-479691A878C2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3641100"/>
            <a:ext cx="1269089" cy="32169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de l'espace réservé 3">
            <a:extLst>
              <a:ext uri="{FF2B5EF4-FFF2-40B4-BE49-F238E27FC236}">
                <a16:creationId xmlns:a16="http://schemas.microsoft.com/office/drawing/2014/main" id="{4F24174A-AF61-B3ED-D2D3-D4907E76EFD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D7635B1-52DB-F4F3-C150-16E791979B6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"/>
              <a:t>TITRE DE LA PRÉSENTATION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3BE7E41-6985-1806-6624-980D9A9DCBF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en-US" smtClean="0"/>
              <a:pPr rtl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509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ô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à l'image 7">
            <a:extLst>
              <a:ext uri="{FF2B5EF4-FFF2-40B4-BE49-F238E27FC236}">
                <a16:creationId xmlns:a16="http://schemas.microsoft.com/office/drawing/2014/main" id="{D2AF3450-104B-47D0-B01B-DC08566F9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86175" y="0"/>
            <a:ext cx="8505825" cy="6858000"/>
          </a:xfrm>
          <a:custGeom>
            <a:avLst/>
            <a:gdLst>
              <a:gd name="connsiteX0" fmla="*/ 1701752 w 8505825"/>
              <a:gd name="connsiteY0" fmla="*/ 0 h 6858000"/>
              <a:gd name="connsiteX1" fmla="*/ 8505825 w 8505825"/>
              <a:gd name="connsiteY1" fmla="*/ 0 h 6858000"/>
              <a:gd name="connsiteX2" fmla="*/ 8505825 w 8505825"/>
              <a:gd name="connsiteY2" fmla="*/ 6858000 h 6858000"/>
              <a:gd name="connsiteX3" fmla="*/ 0 w 8505825"/>
              <a:gd name="connsiteY3" fmla="*/ 6858000 h 6858000"/>
              <a:gd name="connsiteX4" fmla="*/ 0 w 8505825"/>
              <a:gd name="connsiteY4" fmla="*/ 68373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5825" h="6858000">
                <a:moveTo>
                  <a:pt x="1701752" y="0"/>
                </a:moveTo>
                <a:lnTo>
                  <a:pt x="8505825" y="0"/>
                </a:lnTo>
                <a:lnTo>
                  <a:pt x="8505825" y="6858000"/>
                </a:lnTo>
                <a:lnTo>
                  <a:pt x="0" y="6858000"/>
                </a:lnTo>
                <a:lnTo>
                  <a:pt x="0" y="683739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48883C19-EC0B-F5B5-3520-45CB80393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9635"/>
            <a:ext cx="8261729" cy="1639938"/>
          </a:xfrm>
          <a:custGeom>
            <a:avLst/>
            <a:gdLst>
              <a:gd name="connsiteX0" fmla="*/ 0 w 8353169"/>
              <a:gd name="connsiteY0" fmla="*/ 0 h 1639938"/>
              <a:gd name="connsiteX1" fmla="*/ 693683 w 8353169"/>
              <a:gd name="connsiteY1" fmla="*/ 0 h 1639938"/>
              <a:gd name="connsiteX2" fmla="*/ 826338 w 8353169"/>
              <a:gd name="connsiteY2" fmla="*/ 0 h 1639938"/>
              <a:gd name="connsiteX3" fmla="*/ 8353169 w 8353169"/>
              <a:gd name="connsiteY3" fmla="*/ 0 h 1639938"/>
              <a:gd name="connsiteX4" fmla="*/ 8049138 w 8353169"/>
              <a:gd name="connsiteY4" fmla="*/ 1639938 h 1639938"/>
              <a:gd name="connsiteX5" fmla="*/ 826338 w 8353169"/>
              <a:gd name="connsiteY5" fmla="*/ 1639938 h 1639938"/>
              <a:gd name="connsiteX6" fmla="*/ 693683 w 8353169"/>
              <a:gd name="connsiteY6" fmla="*/ 1639938 h 1639938"/>
              <a:gd name="connsiteX7" fmla="*/ 0 w 8353169"/>
              <a:gd name="connsiteY7" fmla="*/ 1639938 h 1639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53169" h="1639938">
                <a:moveTo>
                  <a:pt x="0" y="0"/>
                </a:moveTo>
                <a:lnTo>
                  <a:pt x="693683" y="0"/>
                </a:lnTo>
                <a:lnTo>
                  <a:pt x="826338" y="0"/>
                </a:lnTo>
                <a:lnTo>
                  <a:pt x="8353169" y="0"/>
                </a:lnTo>
                <a:lnTo>
                  <a:pt x="8049138" y="1639938"/>
                </a:lnTo>
                <a:lnTo>
                  <a:pt x="826338" y="1639938"/>
                </a:lnTo>
                <a:lnTo>
                  <a:pt x="693683" y="1639938"/>
                </a:lnTo>
                <a:lnTo>
                  <a:pt x="0" y="163993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914400" rtlCol="0">
            <a:noAutofit/>
          </a:bodyPr>
          <a:lstStyle>
            <a:lvl1pPr>
              <a:defRPr sz="36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2907792"/>
            <a:ext cx="2952599" cy="1781642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spc="10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Modifiez le style des sous-titres du masque</a:t>
            </a:r>
            <a:endParaRPr lang="fr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45B022C-E8CF-07D5-65AC-D3D3D5CC77A3}"/>
              </a:ext>
            </a:extLst>
          </p:cNvPr>
          <p:cNvCxnSpPr>
            <a:cxnSpLocks/>
          </p:cNvCxnSpPr>
          <p:nvPr userDrawn="1"/>
        </p:nvCxnSpPr>
        <p:spPr>
          <a:xfrm flipH="1">
            <a:off x="3868615" y="0"/>
            <a:ext cx="1000226" cy="403629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045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E3411815-04EC-3B42-4164-952C53388853}"/>
              </a:ext>
            </a:extLst>
          </p:cNvPr>
          <p:cNvCxnSpPr>
            <a:cxnSpLocks/>
          </p:cNvCxnSpPr>
          <p:nvPr userDrawn="1"/>
        </p:nvCxnSpPr>
        <p:spPr>
          <a:xfrm flipV="1">
            <a:off x="4525226" y="0"/>
            <a:ext cx="826338" cy="345274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re 31">
            <a:extLst>
              <a:ext uri="{FF2B5EF4-FFF2-40B4-BE49-F238E27FC236}">
                <a16:creationId xmlns:a16="http://schemas.microsoft.com/office/drawing/2014/main" id="{F6C27894-E7FC-B60E-EF80-41F0D47C6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6"/>
            <a:ext cx="7242048" cy="1632045"/>
          </a:xfrm>
          <a:custGeom>
            <a:avLst/>
            <a:gdLst>
              <a:gd name="connsiteX0" fmla="*/ 408011 w 7242048"/>
              <a:gd name="connsiteY0" fmla="*/ 0 h 1632045"/>
              <a:gd name="connsiteX1" fmla="*/ 7242048 w 7242048"/>
              <a:gd name="connsiteY1" fmla="*/ 0 h 1632045"/>
              <a:gd name="connsiteX2" fmla="*/ 6834037 w 7242048"/>
              <a:gd name="connsiteY2" fmla="*/ 1632044 h 1632045"/>
              <a:gd name="connsiteX3" fmla="*/ 826338 w 7242048"/>
              <a:gd name="connsiteY3" fmla="*/ 1632044 h 1632045"/>
              <a:gd name="connsiteX4" fmla="*/ 826338 w 7242048"/>
              <a:gd name="connsiteY4" fmla="*/ 1632045 h 1632045"/>
              <a:gd name="connsiteX5" fmla="*/ 0 w 7242048"/>
              <a:gd name="connsiteY5" fmla="*/ 1632045 h 1632045"/>
              <a:gd name="connsiteX6" fmla="*/ 0 w 7242048"/>
              <a:gd name="connsiteY6" fmla="*/ 1632044 h 1632045"/>
              <a:gd name="connsiteX7" fmla="*/ 0 w 7242048"/>
              <a:gd name="connsiteY7" fmla="*/ 1 h 1632045"/>
              <a:gd name="connsiteX8" fmla="*/ 408011 w 7242048"/>
              <a:gd name="connsiteY8" fmla="*/ 1 h 163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42048" h="1632045">
                <a:moveTo>
                  <a:pt x="408011" y="0"/>
                </a:moveTo>
                <a:lnTo>
                  <a:pt x="7242048" y="0"/>
                </a:lnTo>
                <a:lnTo>
                  <a:pt x="6834037" y="1632044"/>
                </a:lnTo>
                <a:lnTo>
                  <a:pt x="826338" y="1632044"/>
                </a:lnTo>
                <a:lnTo>
                  <a:pt x="826338" y="1632045"/>
                </a:lnTo>
                <a:lnTo>
                  <a:pt x="0" y="1632045"/>
                </a:lnTo>
                <a:lnTo>
                  <a:pt x="0" y="1632044"/>
                </a:lnTo>
                <a:lnTo>
                  <a:pt x="0" y="1"/>
                </a:lnTo>
                <a:lnTo>
                  <a:pt x="408011" y="1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914400" rtlCol="0" anchor="ctr">
            <a:noAutofit/>
          </a:bodyPr>
          <a:lstStyle>
            <a:lvl1pPr algn="l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392" y="2770632"/>
            <a:ext cx="3383280" cy="3539265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spc="10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Modifiez le style des sous-titres du masque</a:t>
            </a:r>
            <a:endParaRPr lang="fr"/>
          </a:p>
        </p:txBody>
      </p:sp>
      <p:sp>
        <p:nvSpPr>
          <p:cNvPr id="31" name="Espace réservé à l'image 30">
            <a:extLst>
              <a:ext uri="{FF2B5EF4-FFF2-40B4-BE49-F238E27FC236}">
                <a16:creationId xmlns:a16="http://schemas.microsoft.com/office/drawing/2014/main" id="{665CDB64-A6D6-6F40-CFD6-29E72D8ABD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15032" y="0"/>
            <a:ext cx="7876033" cy="6858000"/>
          </a:xfrm>
          <a:custGeom>
            <a:avLst/>
            <a:gdLst>
              <a:gd name="connsiteX0" fmla="*/ 1579547 w 7876033"/>
              <a:gd name="connsiteY0" fmla="*/ 0 h 6858000"/>
              <a:gd name="connsiteX1" fmla="*/ 7876033 w 7876033"/>
              <a:gd name="connsiteY1" fmla="*/ 0 h 6858000"/>
              <a:gd name="connsiteX2" fmla="*/ 7876033 w 7876033"/>
              <a:gd name="connsiteY2" fmla="*/ 6858000 h 6858000"/>
              <a:gd name="connsiteX3" fmla="*/ 0 w 7876033"/>
              <a:gd name="connsiteY3" fmla="*/ 6858000 h 6858000"/>
              <a:gd name="connsiteX4" fmla="*/ 1013709 w 7876033"/>
              <a:gd name="connsiteY4" fmla="*/ 2456730 h 6858000"/>
              <a:gd name="connsiteX5" fmla="*/ 2519005 w 7876033"/>
              <a:gd name="connsiteY5" fmla="*/ 2456730 h 6858000"/>
              <a:gd name="connsiteX6" fmla="*/ 2927016 w 7876033"/>
              <a:gd name="connsiteY6" fmla="*/ 824686 h 6858000"/>
              <a:gd name="connsiteX7" fmla="*/ 1389604 w 7876033"/>
              <a:gd name="connsiteY7" fmla="*/ 8246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76033" h="6858000">
                <a:moveTo>
                  <a:pt x="1579547" y="0"/>
                </a:moveTo>
                <a:lnTo>
                  <a:pt x="7876033" y="0"/>
                </a:lnTo>
                <a:lnTo>
                  <a:pt x="7876033" y="6858000"/>
                </a:lnTo>
                <a:lnTo>
                  <a:pt x="0" y="6858000"/>
                </a:lnTo>
                <a:lnTo>
                  <a:pt x="1013709" y="2456730"/>
                </a:lnTo>
                <a:lnTo>
                  <a:pt x="2519005" y="2456730"/>
                </a:lnTo>
                <a:lnTo>
                  <a:pt x="2927016" y="824686"/>
                </a:lnTo>
                <a:lnTo>
                  <a:pt x="1389604" y="824686"/>
                </a:lnTo>
                <a:close/>
              </a:path>
            </a:pathLst>
          </a:custGeom>
        </p:spPr>
        <p:txBody>
          <a:bodyPr wrap="square" rtlCol="0" anchor="t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33" name="Date d'espace réservé 32">
            <a:extLst>
              <a:ext uri="{FF2B5EF4-FFF2-40B4-BE49-F238E27FC236}">
                <a16:creationId xmlns:a16="http://schemas.microsoft.com/office/drawing/2014/main" id="{0C50E73C-A08D-5560-7A59-B04AB6C271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fr"/>
              <a:t>20XX</a:t>
            </a:r>
            <a:endParaRPr lang="en-US" dirty="0"/>
          </a:p>
        </p:txBody>
      </p:sp>
      <p:sp>
        <p:nvSpPr>
          <p:cNvPr id="34" name="Pied de page Espace réservé 33">
            <a:extLst>
              <a:ext uri="{FF2B5EF4-FFF2-40B4-BE49-F238E27FC236}">
                <a16:creationId xmlns:a16="http://schemas.microsoft.com/office/drawing/2014/main" id="{66C42DAA-CA98-405C-5B3D-03942AF608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fr"/>
              <a:t>TITRE DE LA PRÉSENTATION</a:t>
            </a:r>
          </a:p>
        </p:txBody>
      </p:sp>
      <p:sp>
        <p:nvSpPr>
          <p:cNvPr id="35" name="Espace réservé au numéro de diapositive 34">
            <a:extLst>
              <a:ext uri="{FF2B5EF4-FFF2-40B4-BE49-F238E27FC236}">
                <a16:creationId xmlns:a16="http://schemas.microsoft.com/office/drawing/2014/main" id="{04230E47-E1DF-D844-BA20-327CF9A268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space réservé à l'image 29">
            <a:extLst>
              <a:ext uri="{FF2B5EF4-FFF2-40B4-BE49-F238E27FC236}">
                <a16:creationId xmlns:a16="http://schemas.microsoft.com/office/drawing/2014/main" id="{DAAD1A05-EA94-DECA-8016-0944B51494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6004" y="0"/>
            <a:ext cx="10585637" cy="6858000"/>
          </a:xfrm>
          <a:custGeom>
            <a:avLst/>
            <a:gdLst>
              <a:gd name="connsiteX0" fmla="*/ 0 w 10585637"/>
              <a:gd name="connsiteY0" fmla="*/ 0 h 6858000"/>
              <a:gd name="connsiteX1" fmla="*/ 8457914 w 10585637"/>
              <a:gd name="connsiteY1" fmla="*/ 0 h 6858000"/>
              <a:gd name="connsiteX2" fmla="*/ 10585637 w 10585637"/>
              <a:gd name="connsiteY2" fmla="*/ 6858000 h 6858000"/>
              <a:gd name="connsiteX3" fmla="*/ 2134498 w 10585637"/>
              <a:gd name="connsiteY3" fmla="*/ 6858000 h 6858000"/>
              <a:gd name="connsiteX4" fmla="*/ 0 w 10585637"/>
              <a:gd name="connsiteY4" fmla="*/ 147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85637" h="6858000">
                <a:moveTo>
                  <a:pt x="0" y="0"/>
                </a:moveTo>
                <a:lnTo>
                  <a:pt x="8457914" y="0"/>
                </a:lnTo>
                <a:lnTo>
                  <a:pt x="10585637" y="6858000"/>
                </a:lnTo>
                <a:lnTo>
                  <a:pt x="2134498" y="6858000"/>
                </a:lnTo>
                <a:lnTo>
                  <a:pt x="0" y="147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32" name="Titre 31">
            <a:extLst>
              <a:ext uri="{FF2B5EF4-FFF2-40B4-BE49-F238E27FC236}">
                <a16:creationId xmlns:a16="http://schemas.microsoft.com/office/drawing/2014/main" id="{793E3242-AD58-8F66-E664-E86E45BAD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2612978"/>
            <a:ext cx="11222181" cy="1632044"/>
          </a:xfrm>
          <a:custGeom>
            <a:avLst/>
            <a:gdLst>
              <a:gd name="connsiteX0" fmla="*/ 0 w 11222181"/>
              <a:gd name="connsiteY0" fmla="*/ 0 h 1632044"/>
              <a:gd name="connsiteX1" fmla="*/ 10725289 w 11222181"/>
              <a:gd name="connsiteY1" fmla="*/ 0 h 1632044"/>
              <a:gd name="connsiteX2" fmla="*/ 11222181 w 11222181"/>
              <a:gd name="connsiteY2" fmla="*/ 1632044 h 1632044"/>
              <a:gd name="connsiteX3" fmla="*/ 496892 w 11222181"/>
              <a:gd name="connsiteY3" fmla="*/ 1632044 h 163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22181" h="1632044">
                <a:moveTo>
                  <a:pt x="0" y="0"/>
                </a:moveTo>
                <a:lnTo>
                  <a:pt x="10725289" y="0"/>
                </a:lnTo>
                <a:lnTo>
                  <a:pt x="11222181" y="1632044"/>
                </a:lnTo>
                <a:lnTo>
                  <a:pt x="496892" y="16320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>
            <a:lvl1pPr algn="ctr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F365414-3CF9-C6C5-6C64-6DDC6F29EC44}"/>
              </a:ext>
            </a:extLst>
          </p:cNvPr>
          <p:cNvCxnSpPr>
            <a:cxnSpLocks/>
          </p:cNvCxnSpPr>
          <p:nvPr/>
        </p:nvCxnSpPr>
        <p:spPr>
          <a:xfrm flipH="1" flipV="1">
            <a:off x="791417" y="1533236"/>
            <a:ext cx="1644074" cy="535621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7A5C2F26-E104-EC3D-9D33-3663DD824926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747272" y="-36946"/>
            <a:ext cx="1644074" cy="538480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458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 avec sous-titr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AFFA9AF-B92E-6FB6-2C75-96A5AFEB1E04}"/>
              </a:ext>
            </a:extLst>
          </p:cNvPr>
          <p:cNvCxnSpPr>
            <a:cxnSpLocks/>
          </p:cNvCxnSpPr>
          <p:nvPr/>
        </p:nvCxnSpPr>
        <p:spPr>
          <a:xfrm>
            <a:off x="9033794" y="-19737"/>
            <a:ext cx="1608697" cy="5990769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469568F-F17C-4C3C-9A6F-ED292B601115}"/>
              </a:ext>
            </a:extLst>
          </p:cNvPr>
          <p:cNvSpPr/>
          <p:nvPr userDrawn="1"/>
        </p:nvSpPr>
        <p:spPr>
          <a:xfrm>
            <a:off x="2043953" y="2205318"/>
            <a:ext cx="8104094" cy="23128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Espace réservé à l'image 11">
            <a:extLst>
              <a:ext uri="{FF2B5EF4-FFF2-40B4-BE49-F238E27FC236}">
                <a16:creationId xmlns:a16="http://schemas.microsoft.com/office/drawing/2014/main" id="{0355631C-448A-3364-05F2-D4C7F9CA6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266980" cy="6858000"/>
          </a:xfrm>
          <a:custGeom>
            <a:avLst/>
            <a:gdLst>
              <a:gd name="connsiteX0" fmla="*/ 0 w 10266980"/>
              <a:gd name="connsiteY0" fmla="*/ 0 h 6858000"/>
              <a:gd name="connsiteX1" fmla="*/ 8414327 w 10266980"/>
              <a:gd name="connsiteY1" fmla="*/ 0 h 6858000"/>
              <a:gd name="connsiteX2" fmla="*/ 10266980 w 10266980"/>
              <a:gd name="connsiteY2" fmla="*/ 6858000 h 6858000"/>
              <a:gd name="connsiteX3" fmla="*/ 0 w 1026698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66980" h="6858000">
                <a:moveTo>
                  <a:pt x="0" y="0"/>
                </a:moveTo>
                <a:lnTo>
                  <a:pt x="8414327" y="0"/>
                </a:lnTo>
                <a:lnTo>
                  <a:pt x="1026698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DBAD2210-AFD2-BF88-9107-E2A5FFD07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084831"/>
            <a:ext cx="11099173" cy="2852929"/>
          </a:xfrm>
          <a:custGeom>
            <a:avLst/>
            <a:gdLst>
              <a:gd name="connsiteX0" fmla="*/ 0 w 11099173"/>
              <a:gd name="connsiteY0" fmla="*/ 0 h 2852929"/>
              <a:gd name="connsiteX1" fmla="*/ 8926491 w 11099173"/>
              <a:gd name="connsiteY1" fmla="*/ 0 h 2852929"/>
              <a:gd name="connsiteX2" fmla="*/ 8926491 w 11099173"/>
              <a:gd name="connsiteY2" fmla="*/ 2 h 2852929"/>
              <a:gd name="connsiteX3" fmla="*/ 10398992 w 11099173"/>
              <a:gd name="connsiteY3" fmla="*/ 2 h 2852929"/>
              <a:gd name="connsiteX4" fmla="*/ 11099173 w 11099173"/>
              <a:gd name="connsiteY4" fmla="*/ 2852929 h 2852929"/>
              <a:gd name="connsiteX5" fmla="*/ 8298450 w 11099173"/>
              <a:gd name="connsiteY5" fmla="*/ 2852929 h 2852929"/>
              <a:gd name="connsiteX6" fmla="*/ 8298450 w 11099173"/>
              <a:gd name="connsiteY6" fmla="*/ 2852927 h 2852929"/>
              <a:gd name="connsiteX7" fmla="*/ 0 w 11099173"/>
              <a:gd name="connsiteY7" fmla="*/ 2852927 h 285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99173" h="2852929">
                <a:moveTo>
                  <a:pt x="0" y="0"/>
                </a:moveTo>
                <a:lnTo>
                  <a:pt x="8926491" y="0"/>
                </a:lnTo>
                <a:lnTo>
                  <a:pt x="8926491" y="2"/>
                </a:lnTo>
                <a:lnTo>
                  <a:pt x="10398992" y="2"/>
                </a:lnTo>
                <a:lnTo>
                  <a:pt x="11099173" y="2852929"/>
                </a:lnTo>
                <a:lnTo>
                  <a:pt x="8298450" y="2852929"/>
                </a:lnTo>
                <a:lnTo>
                  <a:pt x="8298450" y="2852927"/>
                </a:lnTo>
                <a:lnTo>
                  <a:pt x="0" y="285292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914400" bIns="1371600" rtlCol="0" anchor="b">
            <a:noAutofit/>
          </a:bodyPr>
          <a:lstStyle>
            <a:lvl1pPr algn="l">
              <a:defRPr sz="36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666744"/>
            <a:ext cx="9079992" cy="1051560"/>
          </a:xfrm>
        </p:spPr>
        <p:txBody>
          <a:bodyPr tIns="91440" rtlCol="0">
            <a:normAutofit/>
          </a:bodyPr>
          <a:lstStyle>
            <a:lvl1pPr marL="0" indent="0" algn="l">
              <a:buNone/>
              <a:defRPr sz="2400" spc="3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08545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1">
            <a:extLst>
              <a:ext uri="{FF2B5EF4-FFF2-40B4-BE49-F238E27FC236}">
                <a16:creationId xmlns:a16="http://schemas.microsoft.com/office/drawing/2014/main" id="{3A7F7468-D0CF-4B30-965A-D9066D6C2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6"/>
            <a:ext cx="7242048" cy="1632045"/>
          </a:xfrm>
          <a:custGeom>
            <a:avLst/>
            <a:gdLst>
              <a:gd name="connsiteX0" fmla="*/ 408011 w 7242048"/>
              <a:gd name="connsiteY0" fmla="*/ 0 h 1632045"/>
              <a:gd name="connsiteX1" fmla="*/ 7242048 w 7242048"/>
              <a:gd name="connsiteY1" fmla="*/ 0 h 1632045"/>
              <a:gd name="connsiteX2" fmla="*/ 6834037 w 7242048"/>
              <a:gd name="connsiteY2" fmla="*/ 1632044 h 1632045"/>
              <a:gd name="connsiteX3" fmla="*/ 826338 w 7242048"/>
              <a:gd name="connsiteY3" fmla="*/ 1632044 h 1632045"/>
              <a:gd name="connsiteX4" fmla="*/ 826338 w 7242048"/>
              <a:gd name="connsiteY4" fmla="*/ 1632045 h 1632045"/>
              <a:gd name="connsiteX5" fmla="*/ 0 w 7242048"/>
              <a:gd name="connsiteY5" fmla="*/ 1632045 h 1632045"/>
              <a:gd name="connsiteX6" fmla="*/ 0 w 7242048"/>
              <a:gd name="connsiteY6" fmla="*/ 1632044 h 1632045"/>
              <a:gd name="connsiteX7" fmla="*/ 0 w 7242048"/>
              <a:gd name="connsiteY7" fmla="*/ 1 h 1632045"/>
              <a:gd name="connsiteX8" fmla="*/ 408011 w 7242048"/>
              <a:gd name="connsiteY8" fmla="*/ 1 h 163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42048" h="1632045">
                <a:moveTo>
                  <a:pt x="408011" y="0"/>
                </a:moveTo>
                <a:lnTo>
                  <a:pt x="7242048" y="0"/>
                </a:lnTo>
                <a:lnTo>
                  <a:pt x="6834037" y="1632044"/>
                </a:lnTo>
                <a:lnTo>
                  <a:pt x="826338" y="1632044"/>
                </a:lnTo>
                <a:lnTo>
                  <a:pt x="826338" y="1632045"/>
                </a:lnTo>
                <a:lnTo>
                  <a:pt x="0" y="1632045"/>
                </a:lnTo>
                <a:lnTo>
                  <a:pt x="0" y="1632044"/>
                </a:lnTo>
                <a:lnTo>
                  <a:pt x="0" y="1"/>
                </a:lnTo>
                <a:lnTo>
                  <a:pt x="40801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0" rtlCol="0" anchor="ctr">
            <a:noAutofit/>
          </a:bodyPr>
          <a:lstStyle>
            <a:lvl1pPr algn="l">
              <a:lnSpc>
                <a:spcPct val="100000"/>
              </a:lnSpc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"/>
          </a:p>
        </p:txBody>
      </p:sp>
      <p:sp>
        <p:nvSpPr>
          <p:cNvPr id="29" name="Espace réservé au contenu 27">
            <a:extLst>
              <a:ext uri="{FF2B5EF4-FFF2-40B4-BE49-F238E27FC236}">
                <a16:creationId xmlns:a16="http://schemas.microsoft.com/office/drawing/2014/main" id="{2050A67D-B2BA-336A-36B8-35D283DEAD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5988" y="2761488"/>
            <a:ext cx="5430837" cy="3300984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83464" indent="-283464">
              <a:lnSpc>
                <a:spcPct val="100000"/>
              </a:lnSpc>
              <a:spcBef>
                <a:spcPts val="1000"/>
              </a:spcBef>
              <a:defRPr sz="1800"/>
            </a:lvl2pPr>
            <a:lvl3pPr marL="548640" indent="-283464">
              <a:lnSpc>
                <a:spcPct val="100000"/>
              </a:lnSpc>
              <a:defRPr sz="1600"/>
            </a:lvl3pPr>
            <a:lvl4pPr marL="822960" indent="-283464">
              <a:lnSpc>
                <a:spcPct val="100000"/>
              </a:lnSpc>
              <a:defRPr sz="1600"/>
            </a:lvl4pPr>
            <a:lvl5pPr marL="1097280" indent="-283464">
              <a:lnSpc>
                <a:spcPct val="100000"/>
              </a:lnSpc>
              <a:defRPr sz="16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27" name="Espace réservé à l'image 26">
            <a:extLst>
              <a:ext uri="{FF2B5EF4-FFF2-40B4-BE49-F238E27FC236}">
                <a16:creationId xmlns:a16="http://schemas.microsoft.com/office/drawing/2014/main" id="{0DA38E85-9448-450D-A4ED-FFA79C7100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62918" y="0"/>
            <a:ext cx="5329082" cy="6858000"/>
          </a:xfrm>
          <a:custGeom>
            <a:avLst/>
            <a:gdLst>
              <a:gd name="connsiteX0" fmla="*/ 1688746 w 5730658"/>
              <a:gd name="connsiteY0" fmla="*/ 0 h 6858000"/>
              <a:gd name="connsiteX1" fmla="*/ 5730658 w 5730658"/>
              <a:gd name="connsiteY1" fmla="*/ 0 h 6858000"/>
              <a:gd name="connsiteX2" fmla="*/ 5730658 w 5730658"/>
              <a:gd name="connsiteY2" fmla="*/ 6858000 h 6858000"/>
              <a:gd name="connsiteX3" fmla="*/ 31751 w 5730658"/>
              <a:gd name="connsiteY3" fmla="*/ 6858000 h 6858000"/>
              <a:gd name="connsiteX4" fmla="*/ 31751 w 5730658"/>
              <a:gd name="connsiteY4" fmla="*/ 6857688 h 6858000"/>
              <a:gd name="connsiteX5" fmla="*/ 0 w 5730658"/>
              <a:gd name="connsiteY5" fmla="*/ 6857932 h 6858000"/>
              <a:gd name="connsiteX6" fmla="*/ 31751 w 5730658"/>
              <a:gd name="connsiteY6" fmla="*/ 6729501 h 6858000"/>
              <a:gd name="connsiteX7" fmla="*/ 31751 w 5730658"/>
              <a:gd name="connsiteY7" fmla="*/ 6681788 h 6858000"/>
              <a:gd name="connsiteX8" fmla="*/ 43547 w 5730658"/>
              <a:gd name="connsiteY8" fmla="*/ 6681788 h 6858000"/>
              <a:gd name="connsiteX9" fmla="*/ 1688746 w 5730658"/>
              <a:gd name="connsiteY9" fmla="*/ 270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30658" h="6858000">
                <a:moveTo>
                  <a:pt x="1688746" y="0"/>
                </a:moveTo>
                <a:lnTo>
                  <a:pt x="5730658" y="0"/>
                </a:lnTo>
                <a:lnTo>
                  <a:pt x="5730658" y="6858000"/>
                </a:lnTo>
                <a:lnTo>
                  <a:pt x="31751" y="6858000"/>
                </a:lnTo>
                <a:lnTo>
                  <a:pt x="31751" y="6857688"/>
                </a:lnTo>
                <a:lnTo>
                  <a:pt x="0" y="6857932"/>
                </a:lnTo>
                <a:lnTo>
                  <a:pt x="31751" y="6729501"/>
                </a:lnTo>
                <a:lnTo>
                  <a:pt x="31751" y="6681788"/>
                </a:lnTo>
                <a:lnTo>
                  <a:pt x="43547" y="6681788"/>
                </a:lnTo>
                <a:lnTo>
                  <a:pt x="1688746" y="2705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7322EF1F-9171-ABED-A2E4-337828259D8E}"/>
              </a:ext>
            </a:extLst>
          </p:cNvPr>
          <p:cNvCxnSpPr>
            <a:cxnSpLocks/>
          </p:cNvCxnSpPr>
          <p:nvPr userDrawn="1"/>
        </p:nvCxnSpPr>
        <p:spPr>
          <a:xfrm flipV="1">
            <a:off x="6547104" y="0"/>
            <a:ext cx="1375201" cy="609108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ate de l'espace réservé 29">
            <a:extLst>
              <a:ext uri="{FF2B5EF4-FFF2-40B4-BE49-F238E27FC236}">
                <a16:creationId xmlns:a16="http://schemas.microsoft.com/office/drawing/2014/main" id="{FC5A20C1-8893-A2F6-4C6B-F6904680250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/>
          <a:p>
            <a:pPr rtl="0"/>
            <a:r>
              <a:rPr lang="fr"/>
              <a:t>20XX</a:t>
            </a:r>
            <a:endParaRPr lang="en-US" dirty="0"/>
          </a:p>
        </p:txBody>
      </p:sp>
      <p:sp>
        <p:nvSpPr>
          <p:cNvPr id="31" name="Pied de page Espace réservé 30">
            <a:extLst>
              <a:ext uri="{FF2B5EF4-FFF2-40B4-BE49-F238E27FC236}">
                <a16:creationId xmlns:a16="http://schemas.microsoft.com/office/drawing/2014/main" id="{D32CEF04-5959-D52F-CB9C-8B1CE0EF964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fr"/>
              <a:t>TITRE DE LA PRÉSENTATION</a:t>
            </a:r>
          </a:p>
        </p:txBody>
      </p:sp>
      <p:sp>
        <p:nvSpPr>
          <p:cNvPr id="32" name="Espace réservé au numéro de diapositive 31">
            <a:extLst>
              <a:ext uri="{FF2B5EF4-FFF2-40B4-BE49-F238E27FC236}">
                <a16:creationId xmlns:a16="http://schemas.microsoft.com/office/drawing/2014/main" id="{C7E0A1F8-599A-4E42-C71C-F5631D7CC7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061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 avec sous-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e libre : Forme 26">
            <a:extLst>
              <a:ext uri="{FF2B5EF4-FFF2-40B4-BE49-F238E27FC236}">
                <a16:creationId xmlns:a16="http://schemas.microsoft.com/office/drawing/2014/main" id="{4A390FB6-CC60-7326-1AB7-5E994D8B88A2}"/>
              </a:ext>
            </a:extLst>
          </p:cNvPr>
          <p:cNvSpPr/>
          <p:nvPr/>
        </p:nvSpPr>
        <p:spPr>
          <a:xfrm>
            <a:off x="-9235" y="-1"/>
            <a:ext cx="2939737" cy="6858001"/>
          </a:xfrm>
          <a:custGeom>
            <a:avLst/>
            <a:gdLst>
              <a:gd name="connsiteX0" fmla="*/ 800654 w 2939737"/>
              <a:gd name="connsiteY0" fmla="*/ 1 h 6858001"/>
              <a:gd name="connsiteX1" fmla="*/ 2939737 w 2939737"/>
              <a:gd name="connsiteY1" fmla="*/ 6858001 h 6858001"/>
              <a:gd name="connsiteX2" fmla="*/ 800654 w 2939737"/>
              <a:gd name="connsiteY2" fmla="*/ 6858001 h 6858001"/>
              <a:gd name="connsiteX3" fmla="*/ 0 w 2939737"/>
              <a:gd name="connsiteY3" fmla="*/ 0 h 6858001"/>
              <a:gd name="connsiteX4" fmla="*/ 800653 w 2939737"/>
              <a:gd name="connsiteY4" fmla="*/ 0 h 6858001"/>
              <a:gd name="connsiteX5" fmla="*/ 800653 w 2939737"/>
              <a:gd name="connsiteY5" fmla="*/ 6858001 h 6858001"/>
              <a:gd name="connsiteX6" fmla="*/ 0 w 2939737"/>
              <a:gd name="connsiteY6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39737" h="6858001">
                <a:moveTo>
                  <a:pt x="800654" y="1"/>
                </a:moveTo>
                <a:lnTo>
                  <a:pt x="2939737" y="6858001"/>
                </a:lnTo>
                <a:lnTo>
                  <a:pt x="800654" y="6858001"/>
                </a:lnTo>
                <a:close/>
                <a:moveTo>
                  <a:pt x="0" y="0"/>
                </a:moveTo>
                <a:lnTo>
                  <a:pt x="800653" y="0"/>
                </a:lnTo>
                <a:lnTo>
                  <a:pt x="800653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C2DD0CB1-E555-18FF-AE10-4DB46E71C9AB}"/>
              </a:ext>
            </a:extLst>
          </p:cNvPr>
          <p:cNvCxnSpPr>
            <a:cxnSpLocks/>
          </p:cNvCxnSpPr>
          <p:nvPr/>
        </p:nvCxnSpPr>
        <p:spPr>
          <a:xfrm flipH="1" flipV="1">
            <a:off x="791417" y="1533236"/>
            <a:ext cx="1644074" cy="535621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rme libre : Forme 28">
            <a:extLst>
              <a:ext uri="{FF2B5EF4-FFF2-40B4-BE49-F238E27FC236}">
                <a16:creationId xmlns:a16="http://schemas.microsoft.com/office/drawing/2014/main" id="{F16E01A3-9A40-A2AF-E9CC-DA05A857AF7A}"/>
              </a:ext>
            </a:extLst>
          </p:cNvPr>
          <p:cNvSpPr/>
          <p:nvPr userDrawn="1"/>
        </p:nvSpPr>
        <p:spPr>
          <a:xfrm rot="10800000">
            <a:off x="9242505" y="0"/>
            <a:ext cx="2949493" cy="6856549"/>
          </a:xfrm>
          <a:custGeom>
            <a:avLst/>
            <a:gdLst>
              <a:gd name="connsiteX0" fmla="*/ 2949493 w 2949493"/>
              <a:gd name="connsiteY0" fmla="*/ 6856549 h 6856549"/>
              <a:gd name="connsiteX1" fmla="*/ 800653 w 2949493"/>
              <a:gd name="connsiteY1" fmla="*/ 6856549 h 6856549"/>
              <a:gd name="connsiteX2" fmla="*/ 0 w 2949493"/>
              <a:gd name="connsiteY2" fmla="*/ 6856549 h 6856549"/>
              <a:gd name="connsiteX3" fmla="*/ 0 w 2949493"/>
              <a:gd name="connsiteY3" fmla="*/ 0 h 6856549"/>
              <a:gd name="connsiteX4" fmla="*/ 801107 w 2949493"/>
              <a:gd name="connsiteY4" fmla="*/ 0 h 685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9493" h="6856549">
                <a:moveTo>
                  <a:pt x="2949493" y="6856549"/>
                </a:moveTo>
                <a:lnTo>
                  <a:pt x="800653" y="6856549"/>
                </a:lnTo>
                <a:lnTo>
                  <a:pt x="0" y="6856549"/>
                </a:lnTo>
                <a:lnTo>
                  <a:pt x="0" y="0"/>
                </a:lnTo>
                <a:lnTo>
                  <a:pt x="8011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C90C38C9-1782-B768-078E-73091483A95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747272" y="-36946"/>
            <a:ext cx="1644074" cy="538480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>
            <a:extLst>
              <a:ext uri="{FF2B5EF4-FFF2-40B4-BE49-F238E27FC236}">
                <a16:creationId xmlns:a16="http://schemas.microsoft.com/office/drawing/2014/main" id="{5942173C-2B01-804E-85FB-4D68140D4E1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920240" y="2039112"/>
            <a:ext cx="7982712" cy="1581912"/>
          </a:xfrm>
        </p:spPr>
        <p:txBody>
          <a:bodyPr rtlCol="0" anchor="b">
            <a:noAutofit/>
          </a:bodyPr>
          <a:lstStyle>
            <a:lvl1pPr algn="ctr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B641A16B-3688-D842-92F4-5D2C2811539F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111829" y="3584448"/>
            <a:ext cx="7791123" cy="612648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spc="14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Modifiez le style des sous-titres du masque</a:t>
            </a:r>
            <a:endParaRPr lang="fr"/>
          </a:p>
        </p:txBody>
      </p:sp>
    </p:spTree>
    <p:extLst>
      <p:ext uri="{BB962C8B-B14F-4D97-AF65-F5344CB8AC3E}">
        <p14:creationId xmlns:p14="http://schemas.microsoft.com/office/powerpoint/2010/main" val="758699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 somb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2FD45A-B915-6AEF-5B45-09567508BB39}"/>
              </a:ext>
            </a:extLst>
          </p:cNvPr>
          <p:cNvSpPr/>
          <p:nvPr userDrawn="1"/>
        </p:nvSpPr>
        <p:spPr>
          <a:xfrm>
            <a:off x="0" y="2266855"/>
            <a:ext cx="12192000" cy="4591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0" name="Titre 19">
            <a:extLst>
              <a:ext uri="{FF2B5EF4-FFF2-40B4-BE49-F238E27FC236}">
                <a16:creationId xmlns:a16="http://schemas.microsoft.com/office/drawing/2014/main" id="{028065BE-52F2-4F89-82A3-E5DA80527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47472"/>
            <a:ext cx="11082528" cy="1563624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>
            <a:lvl1pPr algn="l">
              <a:defRPr sz="3200" cap="all" spc="3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CB3A6A7-DCEF-8F0D-2339-F3B3458EB6A2}"/>
              </a:ext>
            </a:extLst>
          </p:cNvPr>
          <p:cNvGrpSpPr/>
          <p:nvPr userDrawn="1"/>
        </p:nvGrpSpPr>
        <p:grpSpPr>
          <a:xfrm>
            <a:off x="10135198" y="0"/>
            <a:ext cx="2056802" cy="6858000"/>
            <a:chOff x="10064227" y="0"/>
            <a:chExt cx="2127773" cy="6858000"/>
          </a:xfrm>
        </p:grpSpPr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E6E553B2-71B5-E210-0451-CB8F602812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93564" y="2223749"/>
              <a:ext cx="1398436" cy="46342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C76B097F-E5A4-EB73-3751-C880247D6F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64227" y="0"/>
              <a:ext cx="729337" cy="22668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53CB7E4E-E392-ACEB-1431-A8DA68A52EE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3406587"/>
            <a:ext cx="1006763" cy="34514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au contenu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60" y="2843784"/>
            <a:ext cx="5724144" cy="3191256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bg1"/>
                </a:solidFill>
              </a:defRPr>
            </a:lvl3pPr>
            <a:lvl4pPr marL="82296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4pPr>
            <a:lvl5pPr marL="109728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12" name="Espace réservé du contenu 27">
            <a:extLst>
              <a:ext uri="{FF2B5EF4-FFF2-40B4-BE49-F238E27FC236}">
                <a16:creationId xmlns:a16="http://schemas.microsoft.com/office/drawing/2014/main" id="{BC942EEA-C86E-05B1-BF5C-6F13A52F5BD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068312" y="2843784"/>
            <a:ext cx="3364992" cy="3191256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bg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bg1"/>
                </a:solidFill>
              </a:defRPr>
            </a:lvl3pPr>
            <a:lvl4pPr marL="82296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4pPr>
            <a:lvl5pPr marL="1097280" indent="-283464">
              <a:lnSpc>
                <a:spcPct val="100000"/>
              </a:lnSpc>
              <a:defRPr sz="1600" spc="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13" name="Date de l'espace réservé 12">
            <a:extLst>
              <a:ext uri="{FF2B5EF4-FFF2-40B4-BE49-F238E27FC236}">
                <a16:creationId xmlns:a16="http://schemas.microsoft.com/office/drawing/2014/main" id="{CF5E1EDF-E8F4-90C4-4EE9-5CCF1E17F35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"/>
              <a:t>20XX</a:t>
            </a:r>
            <a:endParaRPr lang="en-US" dirty="0"/>
          </a:p>
        </p:txBody>
      </p:sp>
      <p:sp>
        <p:nvSpPr>
          <p:cNvPr id="16" name="Pied de page Espace réservé 15">
            <a:extLst>
              <a:ext uri="{FF2B5EF4-FFF2-40B4-BE49-F238E27FC236}">
                <a16:creationId xmlns:a16="http://schemas.microsoft.com/office/drawing/2014/main" id="{992726FB-FFEB-ADB3-0C67-FE72F4DCBA5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"/>
              <a:t>TITRE DE LA PRÉSENTATION</a:t>
            </a:r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7A3CEA78-CDB0-CB26-B433-4C868965D31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en-US" smtClean="0"/>
              <a:pPr rtl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47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 blan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23">
            <a:extLst>
              <a:ext uri="{FF2B5EF4-FFF2-40B4-BE49-F238E27FC236}">
                <a16:creationId xmlns:a16="http://schemas.microsoft.com/office/drawing/2014/main" id="{858662D7-CF46-F937-6492-FE3D6164B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7"/>
            <a:ext cx="10191549" cy="1639937"/>
          </a:xfrm>
          <a:custGeom>
            <a:avLst/>
            <a:gdLst>
              <a:gd name="connsiteX0" fmla="*/ 0 w 10191549"/>
              <a:gd name="connsiteY0" fmla="*/ 0 h 1639937"/>
              <a:gd name="connsiteX1" fmla="*/ 135109 w 10191549"/>
              <a:gd name="connsiteY1" fmla="*/ 0 h 1639937"/>
              <a:gd name="connsiteX2" fmla="*/ 826338 w 10191549"/>
              <a:gd name="connsiteY2" fmla="*/ 0 h 1639937"/>
              <a:gd name="connsiteX3" fmla="*/ 9743633 w 10191549"/>
              <a:gd name="connsiteY3" fmla="*/ 0 h 1639937"/>
              <a:gd name="connsiteX4" fmla="*/ 10191549 w 10191549"/>
              <a:gd name="connsiteY4" fmla="*/ 1639937 h 1639937"/>
              <a:gd name="connsiteX5" fmla="*/ 826338 w 10191549"/>
              <a:gd name="connsiteY5" fmla="*/ 1639937 h 1639937"/>
              <a:gd name="connsiteX6" fmla="*/ 583025 w 10191549"/>
              <a:gd name="connsiteY6" fmla="*/ 1639937 h 1639937"/>
              <a:gd name="connsiteX7" fmla="*/ 0 w 10191549"/>
              <a:gd name="connsiteY7" fmla="*/ 1639937 h 163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91549" h="1639937">
                <a:moveTo>
                  <a:pt x="0" y="0"/>
                </a:moveTo>
                <a:lnTo>
                  <a:pt x="135109" y="0"/>
                </a:lnTo>
                <a:lnTo>
                  <a:pt x="826338" y="0"/>
                </a:lnTo>
                <a:lnTo>
                  <a:pt x="9743633" y="0"/>
                </a:lnTo>
                <a:lnTo>
                  <a:pt x="10191549" y="1639937"/>
                </a:lnTo>
                <a:lnTo>
                  <a:pt x="826338" y="1639937"/>
                </a:lnTo>
                <a:lnTo>
                  <a:pt x="583025" y="1639937"/>
                </a:lnTo>
                <a:lnTo>
                  <a:pt x="0" y="163993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914400" rIns="182880" rtlCol="0" anchor="ctr">
            <a:noAutofit/>
          </a:bodyPr>
          <a:lstStyle>
            <a:lvl1pPr algn="l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Espace réservé au contenu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60" y="2843784"/>
            <a:ext cx="3739896" cy="3191256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tx1"/>
                </a:solidFill>
              </a:defRPr>
            </a:lvl1pPr>
            <a:lvl2pPr marL="342900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spc="100">
                <a:solidFill>
                  <a:schemeClr val="tx1"/>
                </a:solidFill>
              </a:defRPr>
            </a:lvl2pPr>
            <a:lvl3pPr marL="731520" indent="-347472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100">
                <a:solidFill>
                  <a:schemeClr val="tx1"/>
                </a:solidFill>
              </a:defRPr>
            </a:lvl3pPr>
            <a:lvl4pPr marL="1097280" indent="-347472">
              <a:lnSpc>
                <a:spcPct val="100000"/>
              </a:lnSpc>
              <a:buFont typeface="+mj-lt"/>
              <a:buAutoNum type="arabicParenR"/>
              <a:defRPr sz="1600" spc="100">
                <a:solidFill>
                  <a:schemeClr val="tx1"/>
                </a:solidFill>
              </a:defRPr>
            </a:lvl4pPr>
            <a:lvl5pPr marL="1463040" indent="-347472">
              <a:lnSpc>
                <a:spcPct val="100000"/>
              </a:lnSpc>
              <a:buFont typeface="+mj-lt"/>
              <a:buAutoNum type="alphaLcParenR"/>
              <a:defRPr sz="1600" spc="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12" name="Espace réservé du contenu 27">
            <a:extLst>
              <a:ext uri="{FF2B5EF4-FFF2-40B4-BE49-F238E27FC236}">
                <a16:creationId xmlns:a16="http://schemas.microsoft.com/office/drawing/2014/main" id="{BC942EEA-C86E-05B1-BF5C-6F13A52F5BD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074920" y="2843784"/>
            <a:ext cx="5824728" cy="3191256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 b="1" cap="all" spc="10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tx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tx1"/>
                </a:solidFill>
              </a:defRPr>
            </a:lvl3pPr>
            <a:lvl4pPr marL="548640" indent="-283464">
              <a:lnSpc>
                <a:spcPct val="100000"/>
              </a:lnSpc>
              <a:defRPr sz="1600" spc="100">
                <a:solidFill>
                  <a:schemeClr val="tx1"/>
                </a:solidFill>
              </a:defRPr>
            </a:lvl4pPr>
            <a:lvl5pPr marL="822960" indent="-283464">
              <a:lnSpc>
                <a:spcPct val="100000"/>
              </a:lnSpc>
              <a:defRPr sz="1600" spc="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FF4D7FE7-14AE-6C8F-B799-1BD57470E8F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191549" y="0"/>
            <a:ext cx="2000451" cy="6858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9E45BFC1-4E9D-0F01-ED91-44F27D54EE8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3406587"/>
            <a:ext cx="1006763" cy="345141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ate de l'espace réservé 25">
            <a:extLst>
              <a:ext uri="{FF2B5EF4-FFF2-40B4-BE49-F238E27FC236}">
                <a16:creationId xmlns:a16="http://schemas.microsoft.com/office/drawing/2014/main" id="{1508553F-E814-00F0-D6A7-5573C795114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 rtlCol="0"/>
          <a:lstStyle/>
          <a:p>
            <a:pPr rtl="0"/>
            <a:r>
              <a:rPr lang="fr"/>
              <a:t>20XX</a:t>
            </a:r>
            <a:endParaRPr lang="en-US" dirty="0"/>
          </a:p>
        </p:txBody>
      </p:sp>
      <p:sp>
        <p:nvSpPr>
          <p:cNvPr id="27" name="Pied de page Espace réservé 26">
            <a:extLst>
              <a:ext uri="{FF2B5EF4-FFF2-40B4-BE49-F238E27FC236}">
                <a16:creationId xmlns:a16="http://schemas.microsoft.com/office/drawing/2014/main" id="{1449FFC7-A582-FD77-53A9-CF0B7F2D1B7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fr"/>
              <a:t>TITRE DE LA PRÉSENTATION</a:t>
            </a:r>
          </a:p>
        </p:txBody>
      </p:sp>
      <p:sp>
        <p:nvSpPr>
          <p:cNvPr id="28" name="Espace réservé au numéro de diapositive 27">
            <a:extLst>
              <a:ext uri="{FF2B5EF4-FFF2-40B4-BE49-F238E27FC236}">
                <a16:creationId xmlns:a16="http://schemas.microsoft.com/office/drawing/2014/main" id="{3E86B4DA-B745-BBB9-6AFB-CC6723232CE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071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DEE9C88-4838-9CF6-7CCD-6C2CE88647B0}"/>
              </a:ext>
            </a:extLst>
          </p:cNvPr>
          <p:cNvSpPr/>
          <p:nvPr userDrawn="1"/>
        </p:nvSpPr>
        <p:spPr>
          <a:xfrm rot="10800000" flipV="1">
            <a:off x="-5" y="-2"/>
            <a:ext cx="12191999" cy="22668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8BBC4DA-F0D6-02FA-41AA-101A0D1340F5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191550" y="-110490"/>
            <a:ext cx="970586" cy="34198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11F74A9-AFD5-044F-DB07-4FF2F699A910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91816" y="2266854"/>
            <a:ext cx="1165768" cy="382423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E168E97A-1CFD-3AF6-5FF5-E49A2943A1F6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858500" y="2266854"/>
            <a:ext cx="1327650" cy="459114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re 19">
            <a:extLst>
              <a:ext uri="{FF2B5EF4-FFF2-40B4-BE49-F238E27FC236}">
                <a16:creationId xmlns:a16="http://schemas.microsoft.com/office/drawing/2014/main" id="{028065BE-52F2-4F89-82A3-E5DA80527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1640" y="740664"/>
            <a:ext cx="8503920" cy="1197864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>
            <a:lvl1pPr algn="ctr">
              <a:defRPr sz="320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"/>
          </a:p>
        </p:txBody>
      </p:sp>
      <p:sp>
        <p:nvSpPr>
          <p:cNvPr id="11" name="Espace réservé au contenu 27">
            <a:extLst>
              <a:ext uri="{FF2B5EF4-FFF2-40B4-BE49-F238E27FC236}">
                <a16:creationId xmlns:a16="http://schemas.microsoft.com/office/drawing/2014/main" id="{4029C93B-5794-90B2-3E4E-BDE0F55076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28800" y="2679192"/>
            <a:ext cx="8531352" cy="3191256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Aft>
                <a:spcPts val="1000"/>
              </a:spcAft>
              <a:buNone/>
              <a:defRPr sz="2400" b="0" i="0" cap="none" spc="140" baseline="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1000"/>
              </a:spcBef>
              <a:buNone/>
              <a:defRPr sz="1800" spc="100">
                <a:solidFill>
                  <a:schemeClr val="tx1"/>
                </a:solidFill>
              </a:defRPr>
            </a:lvl2pPr>
            <a:lvl3pPr marL="283464" indent="-283464">
              <a:lnSpc>
                <a:spcPct val="100000"/>
              </a:lnSpc>
              <a:spcBef>
                <a:spcPts val="1000"/>
              </a:spcBef>
              <a:defRPr sz="1800" spc="100">
                <a:solidFill>
                  <a:schemeClr val="tx1"/>
                </a:solidFill>
              </a:defRPr>
            </a:lvl3pPr>
            <a:lvl4pPr marL="548640" indent="-283464">
              <a:lnSpc>
                <a:spcPct val="100000"/>
              </a:lnSpc>
              <a:defRPr sz="1600" spc="100">
                <a:solidFill>
                  <a:schemeClr val="tx1"/>
                </a:solidFill>
              </a:defRPr>
            </a:lvl4pPr>
            <a:lvl5pPr marL="1097280" indent="-283464">
              <a:lnSpc>
                <a:spcPct val="100000"/>
              </a:lnSpc>
              <a:defRPr sz="1600" spc="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5" name="Date de l'espace réservé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fr"/>
              <a:t>20XX</a:t>
            </a:r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fr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294A09A9-5501-47C1-A89A-A340965A2BE2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4070FA0-EB95-7750-D21A-933827C6388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29785" y="-110490"/>
            <a:ext cx="1031941" cy="3419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641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"/>
              <a:t>Modifiez les styles du texte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30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fr"/>
              <a:t>20XX</a:t>
            </a:r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spc="5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1342" y="6356350"/>
            <a:ext cx="1539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0" r:id="rId2"/>
    <p:sldLayoutId id="2147483674" r:id="rId3"/>
    <p:sldLayoutId id="2147483675" r:id="rId4"/>
    <p:sldLayoutId id="2147483676" r:id="rId5"/>
    <p:sldLayoutId id="2147483659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Espace réservé à l'image 86">
            <a:extLst>
              <a:ext uri="{FF2B5EF4-FFF2-40B4-BE49-F238E27FC236}">
                <a16:creationId xmlns:a16="http://schemas.microsoft.com/office/drawing/2014/main" id="{1A67CB3B-F50E-0C67-E369-D749D8F796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9401" r="11974" b="2"/>
          <a:stretch/>
        </p:blipFill>
        <p:spPr>
          <a:xfrm flipH="1">
            <a:off x="20" y="10"/>
            <a:ext cx="7024475" cy="6857990"/>
          </a:xfrm>
          <a:noFill/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509B40FD-8703-8858-9649-FEBB48F53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6258" y="2456733"/>
            <a:ext cx="8467321" cy="1639939"/>
          </a:xfrm>
        </p:spPr>
        <p:txBody>
          <a:bodyPr wrap="square" rtlCol="0" anchor="ctr">
            <a:normAutofit/>
          </a:bodyPr>
          <a:lstStyle/>
          <a:p>
            <a:pPr rtl="0"/>
            <a:r>
              <a:rPr lang="fr" dirty="0"/>
              <a:t>Lancement à l’international</a:t>
            </a:r>
            <a:br>
              <a:rPr lang="fr" dirty="0"/>
            </a:br>
            <a:r>
              <a:rPr lang="fr" dirty="0"/>
              <a:t>La poule qui chante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AD56742-F4E2-870E-6E2F-14BE52F19A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3800" y="4398264"/>
            <a:ext cx="3913632" cy="2066544"/>
          </a:xfrm>
        </p:spPr>
        <p:txBody>
          <a:bodyPr rtlCol="0">
            <a:normAutofit/>
          </a:bodyPr>
          <a:lstStyle/>
          <a:p>
            <a:pPr rtl="0"/>
            <a:r>
              <a:rPr lang="fr" dirty="0"/>
              <a:t>avec Gouesmat Loïc</a:t>
            </a:r>
          </a:p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54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4F5E3-84ED-4EF6-F8BF-EC62EE9D3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01B98D6-A8AE-C2FC-0997-73C386C78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1109"/>
            <a:ext cx="9847385" cy="652421"/>
          </a:xfrm>
        </p:spPr>
        <p:txBody>
          <a:bodyPr wrap="square" rtlCol="0" anchor="ctr">
            <a:normAutofit/>
          </a:bodyPr>
          <a:lstStyle/>
          <a:p>
            <a:pPr rtl="0"/>
            <a:r>
              <a:rPr lang="fr" dirty="0"/>
              <a:t>ACP</a:t>
            </a:r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F0F153C0-168F-D429-C402-6FED800A03A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271342" y="6356350"/>
            <a:ext cx="153965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n-US" smtClean="0"/>
              <a:pPr rtl="0"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8" name="Espace réservé du contenu 7" descr="Une image contenant capture d’écran, diagramme, ligne, conception">
            <a:extLst>
              <a:ext uri="{FF2B5EF4-FFF2-40B4-BE49-F238E27FC236}">
                <a16:creationId xmlns:a16="http://schemas.microsoft.com/office/drawing/2014/main" id="{3E01F16D-FAF4-99CD-652F-FBDD3FE66986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735724" y="1402809"/>
            <a:ext cx="10237076" cy="2995243"/>
          </a:xfrm>
        </p:spPr>
      </p:pic>
      <p:pic>
        <p:nvPicPr>
          <p:cNvPr id="13" name="Espace réservé du contenu 12" descr="Une image contenant capture d’écran, diagramme, ligne, conception&#10;&#10;Description générée automatiquement">
            <a:extLst>
              <a:ext uri="{FF2B5EF4-FFF2-40B4-BE49-F238E27FC236}">
                <a16:creationId xmlns:a16="http://schemas.microsoft.com/office/drawing/2014/main" id="{DF02EB02-2224-904B-7CC4-00E1733E16F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86759" y="3876100"/>
            <a:ext cx="10191472" cy="2981900"/>
          </a:xfrm>
        </p:spPr>
      </p:pic>
      <p:sp>
        <p:nvSpPr>
          <p:cNvPr id="14" name="Espace réservé au contenu 4">
            <a:extLst>
              <a:ext uri="{FF2B5EF4-FFF2-40B4-BE49-F238E27FC236}">
                <a16:creationId xmlns:a16="http://schemas.microsoft.com/office/drawing/2014/main" id="{188BD255-4B81-94A2-3131-2973F626B278}"/>
              </a:ext>
            </a:extLst>
          </p:cNvPr>
          <p:cNvSpPr txBox="1">
            <a:spLocks/>
          </p:cNvSpPr>
          <p:nvPr/>
        </p:nvSpPr>
        <p:spPr>
          <a:xfrm>
            <a:off x="822960" y="840829"/>
            <a:ext cx="9613812" cy="896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347472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6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347472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arenR"/>
              <a:defRPr sz="16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400" cap="none" dirty="0"/>
              <a:t>Ici on peut voir chaques pays et leurs valeurs dans les composantes.</a:t>
            </a:r>
          </a:p>
          <a:p>
            <a:pPr>
              <a:lnSpc>
                <a:spcPct val="90000"/>
              </a:lnSpc>
            </a:pPr>
            <a:r>
              <a:rPr lang="en-US" sz="1400" cap="none" dirty="0"/>
              <a:t>Les deux outliers extremes on été identifies comme la Chine et les Etats-Unis (</a:t>
            </a:r>
            <a:r>
              <a:rPr lang="en-US" sz="1400" cap="none" dirty="0" err="1"/>
              <a:t>retiré</a:t>
            </a:r>
            <a:r>
              <a:rPr lang="en-US" sz="1400" cap="none" dirty="0"/>
              <a:t> dans le second graphique).</a:t>
            </a:r>
          </a:p>
        </p:txBody>
      </p:sp>
    </p:spTree>
    <p:extLst>
      <p:ext uri="{BB962C8B-B14F-4D97-AF65-F5344CB8AC3E}">
        <p14:creationId xmlns:p14="http://schemas.microsoft.com/office/powerpoint/2010/main" val="1556957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2D872-AC83-A3BE-E1A9-B39A660E8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FF6BD28-747E-2E31-2FBB-4A6E0A064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1109"/>
            <a:ext cx="9847385" cy="652421"/>
          </a:xfrm>
        </p:spPr>
        <p:txBody>
          <a:bodyPr wrap="square" rtlCol="0" anchor="ctr">
            <a:normAutofit/>
          </a:bodyPr>
          <a:lstStyle/>
          <a:p>
            <a:pPr rtl="0"/>
            <a:r>
              <a:rPr lang="fr" dirty="0"/>
              <a:t>ACP</a:t>
            </a:r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FF2B07FC-0A43-3F9E-02CE-C67B66333F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271342" y="6356350"/>
            <a:ext cx="153965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n-US" smtClean="0"/>
              <a:pPr rtl="0"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14" name="Espace réservé au contenu 4">
            <a:extLst>
              <a:ext uri="{FF2B5EF4-FFF2-40B4-BE49-F238E27FC236}">
                <a16:creationId xmlns:a16="http://schemas.microsoft.com/office/drawing/2014/main" id="{D26B4A2A-1D05-1D81-5430-7B5D463683C5}"/>
              </a:ext>
            </a:extLst>
          </p:cNvPr>
          <p:cNvSpPr txBox="1">
            <a:spLocks/>
          </p:cNvSpPr>
          <p:nvPr/>
        </p:nvSpPr>
        <p:spPr>
          <a:xfrm>
            <a:off x="813725" y="948128"/>
            <a:ext cx="9613812" cy="896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347472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6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347472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arenR"/>
              <a:defRPr sz="16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fr-FR" sz="1600" cap="none" dirty="0">
                <a:solidFill>
                  <a:srgbClr val="B51200"/>
                </a:solidFill>
              </a:rPr>
              <a:t>Plus un vecteur es long, plus il représente la contribution à la composante principale.
Plus l’angle entre deux vecteurs est aigu, plus la corrélation est positive.</a:t>
            </a:r>
            <a:endParaRPr lang="en-US" sz="1600" cap="none" dirty="0">
              <a:solidFill>
                <a:srgbClr val="B51200"/>
              </a:solidFill>
            </a:endParaRPr>
          </a:p>
        </p:txBody>
      </p:sp>
      <p:pic>
        <p:nvPicPr>
          <p:cNvPr id="10" name="Espace réservé du contenu 9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E95C2DF6-4C3B-B952-7609-AE90ECE3CC7A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381000" y="1844308"/>
            <a:ext cx="10997275" cy="4773692"/>
          </a:xfrm>
        </p:spPr>
      </p:pic>
    </p:spTree>
    <p:extLst>
      <p:ext uri="{BB962C8B-B14F-4D97-AF65-F5344CB8AC3E}">
        <p14:creationId xmlns:p14="http://schemas.microsoft.com/office/powerpoint/2010/main" val="2930502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CE73C-44FC-EFDC-6836-9FDFD853D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D7E5502-CAD3-C738-DD18-5DB09321B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1109"/>
            <a:ext cx="3963264" cy="652421"/>
          </a:xfrm>
        </p:spPr>
        <p:txBody>
          <a:bodyPr wrap="square" rtlCol="0" anchor="ctr">
            <a:normAutofit/>
          </a:bodyPr>
          <a:lstStyle/>
          <a:p>
            <a:pPr rtl="0"/>
            <a:r>
              <a:rPr lang="fr" dirty="0"/>
              <a:t>ACP</a:t>
            </a:r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67F38C1B-1715-4333-92AF-645D6B1AD06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271342" y="6356350"/>
            <a:ext cx="153965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n-US" smtClean="0"/>
              <a:pPr rtl="0"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4" name="Espace réservé au contenu 4">
            <a:extLst>
              <a:ext uri="{FF2B5EF4-FFF2-40B4-BE49-F238E27FC236}">
                <a16:creationId xmlns:a16="http://schemas.microsoft.com/office/drawing/2014/main" id="{956104A2-2772-154C-9632-E1B6C44B8508}"/>
              </a:ext>
            </a:extLst>
          </p:cNvPr>
          <p:cNvSpPr txBox="1">
            <a:spLocks/>
          </p:cNvSpPr>
          <p:nvPr/>
        </p:nvSpPr>
        <p:spPr>
          <a:xfrm>
            <a:off x="734470" y="1838632"/>
            <a:ext cx="2874833" cy="3902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347472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6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347472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arenR"/>
              <a:defRPr sz="16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0" cap="none" dirty="0"/>
              <a:t>On peut voir qu’ici que sur les 109 individus dans chaque configuration que la plupart sont regroupés (environ 20 individus dispersés à chaque fois).</a:t>
            </a:r>
          </a:p>
          <a:p>
            <a:pPr>
              <a:lnSpc>
                <a:spcPct val="90000"/>
              </a:lnSpc>
            </a:pPr>
            <a:endParaRPr lang="en-US" b="0" cap="none" dirty="0"/>
          </a:p>
          <a:p>
            <a:pPr>
              <a:lnSpc>
                <a:spcPct val="90000"/>
              </a:lnSpc>
            </a:pPr>
            <a:r>
              <a:rPr lang="en-US" b="0" cap="none" dirty="0"/>
              <a:t>Donc on peut observer une grande similarité sur la plupart des individus sur les 4 configurations</a:t>
            </a:r>
          </a:p>
          <a:p>
            <a:pPr>
              <a:lnSpc>
                <a:spcPct val="90000"/>
              </a:lnSpc>
            </a:pPr>
            <a:endParaRPr lang="en-US" sz="1400" cap="none" dirty="0"/>
          </a:p>
          <a:p>
            <a:pPr>
              <a:lnSpc>
                <a:spcPct val="90000"/>
              </a:lnSpc>
            </a:pPr>
            <a:endParaRPr lang="en-US" sz="1400" cap="none" dirty="0"/>
          </a:p>
        </p:txBody>
      </p:sp>
      <p:pic>
        <p:nvPicPr>
          <p:cNvPr id="7" name="Espace réservé du contenu 6" descr="Une image contenant texte, diagramme, ligne, nombre&#10;&#10;Description générée automatiquement">
            <a:extLst>
              <a:ext uri="{FF2B5EF4-FFF2-40B4-BE49-F238E27FC236}">
                <a16:creationId xmlns:a16="http://schemas.microsoft.com/office/drawing/2014/main" id="{1133A65C-8B78-F60E-3E8E-BBE0AFA63BBF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4168878" y="178237"/>
            <a:ext cx="7087869" cy="6679763"/>
          </a:xfrm>
        </p:spPr>
      </p:pic>
    </p:spTree>
    <p:extLst>
      <p:ext uri="{BB962C8B-B14F-4D97-AF65-F5344CB8AC3E}">
        <p14:creationId xmlns:p14="http://schemas.microsoft.com/office/powerpoint/2010/main" val="924062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C66DA-8A36-6546-31D5-84A9D61E0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2A726F7-6EB0-E67E-24A8-ED4E2BCE1E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1109"/>
            <a:ext cx="9847385" cy="652421"/>
          </a:xfrm>
        </p:spPr>
        <p:txBody>
          <a:bodyPr wrap="square" rtlCol="0" anchor="ctr">
            <a:normAutofit/>
          </a:bodyPr>
          <a:lstStyle/>
          <a:p>
            <a:pPr rtl="0"/>
            <a:r>
              <a:rPr lang="fr" sz="2000" dirty="0"/>
              <a:t>Dendogramme de la classification ascendante hiérarchique</a:t>
            </a:r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03D71797-6D88-EDEA-10B5-2367CF8286D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271342" y="6356350"/>
            <a:ext cx="153965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n-US" smtClean="0"/>
              <a:pPr rtl="0"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14" name="Espace réservé au contenu 4">
            <a:extLst>
              <a:ext uri="{FF2B5EF4-FFF2-40B4-BE49-F238E27FC236}">
                <a16:creationId xmlns:a16="http://schemas.microsoft.com/office/drawing/2014/main" id="{0F4E3F30-E916-B79A-5A35-987516868C69}"/>
              </a:ext>
            </a:extLst>
          </p:cNvPr>
          <p:cNvSpPr txBox="1">
            <a:spLocks/>
          </p:cNvSpPr>
          <p:nvPr/>
        </p:nvSpPr>
        <p:spPr>
          <a:xfrm flipH="1">
            <a:off x="596399" y="1365855"/>
            <a:ext cx="1645355" cy="4126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347472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6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347472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arenR"/>
              <a:defRPr sz="16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fr-FR" sz="1600" b="0" cap="none" dirty="0"/>
              <a:t>Le dendrogramme permet  de déterminer le nombre optimal de clusters</a:t>
            </a:r>
          </a:p>
          <a:p>
            <a:pPr>
              <a:lnSpc>
                <a:spcPct val="90000"/>
              </a:lnSpc>
            </a:pPr>
            <a:endParaRPr lang="fr-FR" sz="1600" b="0" cap="none" dirty="0"/>
          </a:p>
          <a:p>
            <a:pPr>
              <a:lnSpc>
                <a:spcPct val="90000"/>
              </a:lnSpc>
            </a:pPr>
            <a:r>
              <a:rPr lang="fr-FR" sz="1600" b="0" cap="none" dirty="0"/>
              <a:t>Que qui est confirmé par l’indice de silhouette</a:t>
            </a:r>
          </a:p>
          <a:p>
            <a:pPr>
              <a:lnSpc>
                <a:spcPct val="90000"/>
              </a:lnSpc>
            </a:pPr>
            <a:r>
              <a:rPr lang="en-US" sz="1600" cap="none" dirty="0" err="1"/>
              <a:t>C’est</a:t>
            </a:r>
            <a:r>
              <a:rPr lang="en-US" sz="1600" cap="none" dirty="0"/>
              <a:t> à dire</a:t>
            </a:r>
            <a:r>
              <a:rPr lang="en-US" sz="1600" cap="none" dirty="0">
                <a:solidFill>
                  <a:srgbClr val="B51200"/>
                </a:solidFill>
              </a:rPr>
              <a:t> 7</a:t>
            </a:r>
            <a:endParaRPr lang="fr-FR" sz="1600" cap="none" dirty="0">
              <a:solidFill>
                <a:srgbClr val="B51200"/>
              </a:solidFill>
            </a:endParaRPr>
          </a:p>
        </p:txBody>
      </p:sp>
      <p:pic>
        <p:nvPicPr>
          <p:cNvPr id="7" name="Espace réservé du contenu 6" descr="Une image contenant diagramme, texte, Plan, Dessin technique&#10;&#10;Description générée automatiquement">
            <a:extLst>
              <a:ext uri="{FF2B5EF4-FFF2-40B4-BE49-F238E27FC236}">
                <a16:creationId xmlns:a16="http://schemas.microsoft.com/office/drawing/2014/main" id="{ADF038F0-AFFC-7179-48A8-CAF21E907B36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2344615" y="813070"/>
            <a:ext cx="9847385" cy="6044930"/>
          </a:xfrm>
        </p:spPr>
      </p:pic>
    </p:spTree>
    <p:extLst>
      <p:ext uri="{BB962C8B-B14F-4D97-AF65-F5344CB8AC3E}">
        <p14:creationId xmlns:p14="http://schemas.microsoft.com/office/powerpoint/2010/main" val="1532472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16270-96E5-AF15-5511-53CAABC6B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0218AB9-898B-61BF-5247-4520BC2FC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1109"/>
            <a:ext cx="9847385" cy="652421"/>
          </a:xfrm>
        </p:spPr>
        <p:txBody>
          <a:bodyPr wrap="square" rtlCol="0" anchor="ctr">
            <a:normAutofit/>
          </a:bodyPr>
          <a:lstStyle/>
          <a:p>
            <a:pPr rtl="0"/>
            <a:r>
              <a:rPr lang="fr" sz="2000" dirty="0"/>
              <a:t>Clustering</a:t>
            </a:r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3824BA2E-ADED-FD98-ACA4-5E1055F9C6C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271342" y="6356350"/>
            <a:ext cx="153965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n-US" smtClean="0"/>
              <a:pPr rtl="0"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8" name="Espace réservé du contenu 7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C0F5FBB5-6693-90D4-BDD1-3756BB533FAC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901645" y="788946"/>
            <a:ext cx="9580713" cy="5987945"/>
          </a:xfrm>
        </p:spPr>
      </p:pic>
    </p:spTree>
    <p:extLst>
      <p:ext uri="{BB962C8B-B14F-4D97-AF65-F5344CB8AC3E}">
        <p14:creationId xmlns:p14="http://schemas.microsoft.com/office/powerpoint/2010/main" val="2823395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C541F-7C21-FDD0-C1CB-E9B81BE50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51768D9C-0906-82D2-B4EB-B67B2DD642B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81413" y="321515"/>
            <a:ext cx="10429174" cy="1015672"/>
          </a:xfrm>
        </p:spPr>
        <p:txBody>
          <a:bodyPr rtlCol="0">
            <a:noAutofit/>
          </a:bodyPr>
          <a:lstStyle/>
          <a:p>
            <a:pPr rtl="0"/>
            <a:r>
              <a:rPr lang="fr" dirty="0"/>
              <a:t>Nous allons retirer les clusters 1, 2 et 7 étant la Chine, Les USA et l’Inde, dépassant à eux seuls de très loin les autres clusters représentant des groupes de pays en terme de production.</a:t>
            </a:r>
          </a:p>
          <a:p>
            <a:pPr rtl="0"/>
            <a:endParaRPr lang="en-US" dirty="0"/>
          </a:p>
        </p:txBody>
      </p:sp>
      <p:sp>
        <p:nvSpPr>
          <p:cNvPr id="6" name="Espace réservé au numéro de diapositive 5">
            <a:extLst>
              <a:ext uri="{FF2B5EF4-FFF2-40B4-BE49-F238E27FC236}">
                <a16:creationId xmlns:a16="http://schemas.microsoft.com/office/drawing/2014/main" id="{5F8F24CF-1110-A966-CB4B-E08AD35CD03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271342" y="6356350"/>
            <a:ext cx="1539658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15</a:t>
            </a:fld>
            <a:endParaRPr lang="en-US" dirty="0"/>
          </a:p>
        </p:txBody>
      </p:sp>
      <p:pic>
        <p:nvPicPr>
          <p:cNvPr id="4" name="Image 3" descr="Une image contenant texte, capture d’écran, Police, logiciel&#10;&#10;Description générée automatiquement">
            <a:extLst>
              <a:ext uri="{FF2B5EF4-FFF2-40B4-BE49-F238E27FC236}">
                <a16:creationId xmlns:a16="http://schemas.microsoft.com/office/drawing/2014/main" id="{74DF353D-CE45-3606-8660-EC9EF69DD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98" y="1008835"/>
            <a:ext cx="10734989" cy="2420165"/>
          </a:xfrm>
          <a:prstGeom prst="rect">
            <a:avLst/>
          </a:prstGeom>
        </p:spPr>
      </p:pic>
      <p:pic>
        <p:nvPicPr>
          <p:cNvPr id="8" name="Image 7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09C24DF1-0413-6102-5794-5BA1868A1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98" y="3805752"/>
            <a:ext cx="4420217" cy="2381582"/>
          </a:xfrm>
          <a:prstGeom prst="rect">
            <a:avLst/>
          </a:prstGeom>
        </p:spPr>
      </p:pic>
      <p:pic>
        <p:nvPicPr>
          <p:cNvPr id="10" name="Image 9" descr="Une image contenant texte, capture d’écran, nombre, Caractère coloré&#10;&#10;Description générée automatiquement">
            <a:extLst>
              <a:ext uri="{FF2B5EF4-FFF2-40B4-BE49-F238E27FC236}">
                <a16:creationId xmlns:a16="http://schemas.microsoft.com/office/drawing/2014/main" id="{D639B859-0F9D-4EAC-0925-0F41C902A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340" y="3722057"/>
            <a:ext cx="4837357" cy="299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2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80AEE-559E-AF07-0C67-401E568CB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13007750-1EAC-009E-3289-A1926FE8398A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rcRect b="10000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6" name="Espace réservé au numéro de diapositive 5" hidden="1">
            <a:extLst>
              <a:ext uri="{FF2B5EF4-FFF2-40B4-BE49-F238E27FC236}">
                <a16:creationId xmlns:a16="http://schemas.microsoft.com/office/drawing/2014/main" id="{E9E621D6-F70F-36D9-3DA4-38E08BB161C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71342" y="6356350"/>
            <a:ext cx="1539658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n-US" smtClean="0"/>
              <a:pPr rtl="0"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64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18246-C136-5F21-22B6-30AE55CFB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FBA09FED-0936-CB49-EFCF-B082A92B17C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rcRect t="4110" b="4110"/>
          <a:stretch/>
        </p:blipFill>
        <p:spPr>
          <a:xfrm>
            <a:off x="622470" y="486147"/>
            <a:ext cx="10947060" cy="6157722"/>
          </a:xfrm>
          <a:noFill/>
        </p:spPr>
      </p:pic>
      <p:sp>
        <p:nvSpPr>
          <p:cNvPr id="6" name="Espace réservé au numéro de diapositive 5" hidden="1">
            <a:extLst>
              <a:ext uri="{FF2B5EF4-FFF2-40B4-BE49-F238E27FC236}">
                <a16:creationId xmlns:a16="http://schemas.microsoft.com/office/drawing/2014/main" id="{4D2513D2-2BC3-5F26-75DD-A975D61EAB3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71342" y="6356350"/>
            <a:ext cx="1539658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n-US" smtClean="0"/>
              <a:pPr rtl="0"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88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01E74-4C90-74C2-AFEA-BE485201B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1149A80-B15D-56AA-CB52-C2B11AFA8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81109"/>
            <a:ext cx="9193161" cy="652421"/>
          </a:xfrm>
        </p:spPr>
        <p:txBody>
          <a:bodyPr wrap="square" rtlCol="0" anchor="ctr">
            <a:normAutofit/>
          </a:bodyPr>
          <a:lstStyle/>
          <a:p>
            <a:pPr rtl="0"/>
            <a:r>
              <a:rPr lang="fr" dirty="0"/>
              <a:t>Clustering part.2</a:t>
            </a:r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07F3FD18-3F28-942D-F267-27F4CCD372C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271342" y="6356350"/>
            <a:ext cx="153965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n-US" smtClean="0"/>
              <a:pPr rtl="0"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8" name="Espace réservé du contenu 7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32F81FBA-C956-2CB3-59F1-DD845029BD0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2587850" y="855406"/>
            <a:ext cx="9604150" cy="6002594"/>
          </a:xfrm>
        </p:spPr>
      </p:pic>
      <p:sp>
        <p:nvSpPr>
          <p:cNvPr id="14" name="Espace réservé au contenu 4">
            <a:extLst>
              <a:ext uri="{FF2B5EF4-FFF2-40B4-BE49-F238E27FC236}">
                <a16:creationId xmlns:a16="http://schemas.microsoft.com/office/drawing/2014/main" id="{4B1C299E-90E9-49C1-A02A-01183CC43A2F}"/>
              </a:ext>
            </a:extLst>
          </p:cNvPr>
          <p:cNvSpPr txBox="1">
            <a:spLocks/>
          </p:cNvSpPr>
          <p:nvPr/>
        </p:nvSpPr>
        <p:spPr>
          <a:xfrm>
            <a:off x="747252" y="2574418"/>
            <a:ext cx="2360606" cy="2564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347472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6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347472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arenR"/>
              <a:defRPr sz="16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fr-FR" cap="none" dirty="0"/>
              <a:t>Seul les cluster 3 et 4 on été conservés.</a:t>
            </a:r>
          </a:p>
          <a:p>
            <a:pPr>
              <a:lnSpc>
                <a:spcPct val="90000"/>
              </a:lnSpc>
            </a:pPr>
            <a:r>
              <a:rPr lang="fr-FR" cap="none" dirty="0"/>
              <a:t>
Bien qu’étant des pays producteurs, ils remplissent tous les autres critères.</a:t>
            </a:r>
            <a:endParaRPr lang="en-US" sz="1400" cap="none" dirty="0"/>
          </a:p>
          <a:p>
            <a:pPr>
              <a:lnSpc>
                <a:spcPct val="90000"/>
              </a:lnSpc>
            </a:pPr>
            <a:endParaRPr lang="en-US" sz="1400" cap="none" dirty="0"/>
          </a:p>
        </p:txBody>
      </p:sp>
    </p:spTree>
    <p:extLst>
      <p:ext uri="{BB962C8B-B14F-4D97-AF65-F5344CB8AC3E}">
        <p14:creationId xmlns:p14="http://schemas.microsoft.com/office/powerpoint/2010/main" val="161430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9D6D7-CDFE-0065-5513-D29EC37E2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236260E6-48B2-3255-C6A9-B7BCA84C528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271342" y="6356350"/>
            <a:ext cx="153965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n-US" smtClean="0"/>
              <a:pPr rtl="0"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10" name="Image 9" descr="Une image contenant origami, diagramme&#10;&#10;Description générée automatiquement">
            <a:extLst>
              <a:ext uri="{FF2B5EF4-FFF2-40B4-BE49-F238E27FC236}">
                <a16:creationId xmlns:a16="http://schemas.microsoft.com/office/drawing/2014/main" id="{06595C7F-B609-BC32-B00B-B851CBCC7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33" y="2035787"/>
            <a:ext cx="10872238" cy="4480569"/>
          </a:xfrm>
          <a:prstGeom prst="rect">
            <a:avLst/>
          </a:prstGeom>
        </p:spPr>
      </p:pic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F62FEBE6-87C0-0E05-D2FB-90D03168FE3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4080" y="487308"/>
            <a:ext cx="10138284" cy="1548479"/>
          </a:xfrm>
        </p:spPr>
        <p:txBody>
          <a:bodyPr/>
          <a:lstStyle/>
          <a:p>
            <a:r>
              <a:rPr lang="fr-FR" dirty="0"/>
              <a:t>Après avoir fusionné ces deux clusters</a:t>
            </a:r>
          </a:p>
          <a:p>
            <a:r>
              <a:rPr lang="fr-FR" dirty="0"/>
              <a:t>La méthode du coude, l’indice de silhouette et le </a:t>
            </a:r>
            <a:r>
              <a:rPr lang="fr-FR" dirty="0" err="1"/>
              <a:t>dendogramme</a:t>
            </a:r>
            <a:r>
              <a:rPr lang="fr-FR" dirty="0"/>
              <a:t> ont désigné que le nombre de cluster optimal était deux.</a:t>
            </a:r>
          </a:p>
          <a:p>
            <a:r>
              <a:rPr lang="fr-FR" dirty="0"/>
              <a:t>En vue des résultats, le cluster </a:t>
            </a:r>
            <a:r>
              <a:rPr lang="fr-FR" dirty="0">
                <a:solidFill>
                  <a:srgbClr val="B51200"/>
                </a:solidFill>
              </a:rPr>
              <a:t>2</a:t>
            </a:r>
            <a:r>
              <a:rPr lang="fr-FR" dirty="0"/>
              <a:t> à été choisi.</a:t>
            </a:r>
          </a:p>
        </p:txBody>
      </p:sp>
    </p:spTree>
    <p:extLst>
      <p:ext uri="{BB962C8B-B14F-4D97-AF65-F5344CB8AC3E}">
        <p14:creationId xmlns:p14="http://schemas.microsoft.com/office/powerpoint/2010/main" val="54877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C317C2-DB72-9044-85F5-8145812F2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6"/>
            <a:ext cx="7242048" cy="1632045"/>
          </a:xfrm>
        </p:spPr>
        <p:txBody>
          <a:bodyPr wrap="square" rtlCol="0" anchor="ctr">
            <a:normAutofit/>
          </a:bodyPr>
          <a:lstStyle/>
          <a:p>
            <a:pPr rtl="0"/>
            <a:r>
              <a:rPr lang="fr" dirty="0"/>
              <a:t>Ordre du jour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D24E5D-1B1B-589D-5E61-13DB4FE9275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5988" y="2761488"/>
            <a:ext cx="5430837" cy="3300984"/>
          </a:xfrm>
        </p:spPr>
        <p:txBody>
          <a:bodyPr rtlCol="0">
            <a:normAutofit/>
          </a:bodyPr>
          <a:lstStyle/>
          <a:p>
            <a:pPr rtl="0"/>
            <a:r>
              <a:rPr lang="fr" dirty="0">
                <a:solidFill>
                  <a:srgbClr val="B51200"/>
                </a:solidFill>
              </a:rPr>
              <a:t>I.   </a:t>
            </a:r>
            <a:r>
              <a:rPr lang="fr" dirty="0"/>
              <a:t>Objectifs</a:t>
            </a:r>
          </a:p>
          <a:p>
            <a:pPr rtl="0"/>
            <a:r>
              <a:rPr lang="fr" dirty="0">
                <a:solidFill>
                  <a:srgbClr val="B51200"/>
                </a:solidFill>
              </a:rPr>
              <a:t>II.  </a:t>
            </a:r>
            <a:r>
              <a:rPr lang="fr" dirty="0"/>
              <a:t>Présentation des données</a:t>
            </a:r>
          </a:p>
          <a:p>
            <a:pPr rtl="0"/>
            <a:r>
              <a:rPr lang="fr" dirty="0">
                <a:solidFill>
                  <a:srgbClr val="B51200"/>
                </a:solidFill>
              </a:rPr>
              <a:t>III. </a:t>
            </a:r>
            <a:r>
              <a:rPr lang="fr" dirty="0"/>
              <a:t>Exploration des données</a:t>
            </a:r>
          </a:p>
          <a:p>
            <a:pPr rtl="0"/>
            <a:r>
              <a:rPr lang="fr" dirty="0">
                <a:solidFill>
                  <a:srgbClr val="B51200"/>
                </a:solidFill>
              </a:rPr>
              <a:t>IV. </a:t>
            </a:r>
            <a:r>
              <a:rPr lang="fr" dirty="0"/>
              <a:t>Top 10 des pays</a:t>
            </a:r>
          </a:p>
          <a:p>
            <a:pPr rtl="0"/>
            <a:r>
              <a:rPr lang="fr" dirty="0">
                <a:solidFill>
                  <a:srgbClr val="B51200"/>
                </a:solidFill>
              </a:rPr>
              <a:t>V.  </a:t>
            </a:r>
            <a:r>
              <a:rPr lang="fr" dirty="0"/>
              <a:t>Conclusion</a:t>
            </a:r>
          </a:p>
          <a:p>
            <a:pPr rtl="0"/>
            <a:endParaRPr lang="en-US" dirty="0"/>
          </a:p>
        </p:txBody>
      </p:sp>
      <p:pic>
        <p:nvPicPr>
          <p:cNvPr id="12" name="Espace réservé à l'image 11">
            <a:extLst>
              <a:ext uri="{FF2B5EF4-FFF2-40B4-BE49-F238E27FC236}">
                <a16:creationId xmlns:a16="http://schemas.microsoft.com/office/drawing/2014/main" id="{F9C729C8-1701-B745-7408-A3C01925EC6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8903" r="7176" b="2"/>
          <a:stretch/>
        </p:blipFill>
        <p:spPr>
          <a:xfrm>
            <a:off x="6862918" y="10"/>
            <a:ext cx="5329082" cy="6857990"/>
          </a:xfrm>
          <a:noFill/>
        </p:spPr>
      </p:pic>
      <p:sp>
        <p:nvSpPr>
          <p:cNvPr id="6" name="Espace réservé au numéro de diapositive 5">
            <a:extLst>
              <a:ext uri="{FF2B5EF4-FFF2-40B4-BE49-F238E27FC236}">
                <a16:creationId xmlns:a16="http://schemas.microsoft.com/office/drawing/2014/main" id="{FB893673-B52A-9C62-22E6-2E885DA1615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271342" y="6356350"/>
            <a:ext cx="153965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n-US" smtClean="0"/>
              <a:pPr rtl="0"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52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6F6E4-6EF1-9174-6277-C49C577DB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à l'image 3">
            <a:extLst>
              <a:ext uri="{FF2B5EF4-FFF2-40B4-BE49-F238E27FC236}">
                <a16:creationId xmlns:a16="http://schemas.microsoft.com/office/drawing/2014/main" id="{D65ABF58-86BA-F995-4DBC-A34AB152117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037" b="5037"/>
          <a:stretch/>
        </p:blipFill>
        <p:spPr>
          <a:xfrm>
            <a:off x="796004" y="10"/>
            <a:ext cx="10585637" cy="6857990"/>
          </a:xfrm>
          <a:noFill/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0E260D69-E87E-E6A7-FACD-49C8F5C85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15" y="826220"/>
            <a:ext cx="11222181" cy="1632044"/>
          </a:xfrm>
        </p:spPr>
        <p:txBody>
          <a:bodyPr wrap="square" rtlCol="0" anchor="ctr">
            <a:normAutofit/>
          </a:bodyPr>
          <a:lstStyle/>
          <a:p>
            <a:r>
              <a:rPr lang="fr" dirty="0"/>
              <a:t>Iv. </a:t>
            </a:r>
            <a:r>
              <a:rPr lang="fr-FR" dirty="0"/>
              <a:t>T</a:t>
            </a:r>
            <a:r>
              <a:rPr lang="fr" dirty="0"/>
              <a:t>op 10 des pays</a:t>
            </a:r>
          </a:p>
        </p:txBody>
      </p:sp>
    </p:spTree>
    <p:extLst>
      <p:ext uri="{BB962C8B-B14F-4D97-AF65-F5344CB8AC3E}">
        <p14:creationId xmlns:p14="http://schemas.microsoft.com/office/powerpoint/2010/main" val="365870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0DC45-544E-AD48-26BB-43FAA1888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au numéro de diapositive 5">
            <a:extLst>
              <a:ext uri="{FF2B5EF4-FFF2-40B4-BE49-F238E27FC236}">
                <a16:creationId xmlns:a16="http://schemas.microsoft.com/office/drawing/2014/main" id="{6189DB71-354C-B81A-6B4B-A43335FC8C4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21</a:t>
            </a:fld>
            <a:endParaRPr lang="en-US" dirty="0"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12206750-A035-8A91-183C-037D254D6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757582"/>
              </p:ext>
            </p:extLst>
          </p:nvPr>
        </p:nvGraphicFramePr>
        <p:xfrm>
          <a:off x="925975" y="632043"/>
          <a:ext cx="9850090" cy="610232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65670">
                  <a:extLst>
                    <a:ext uri="{9D8B030D-6E8A-4147-A177-3AD203B41FA5}">
                      <a16:colId xmlns:a16="http://schemas.microsoft.com/office/drawing/2014/main" val="2157025464"/>
                    </a:ext>
                  </a:extLst>
                </a:gridCol>
                <a:gridCol w="1404348">
                  <a:extLst>
                    <a:ext uri="{9D8B030D-6E8A-4147-A177-3AD203B41FA5}">
                      <a16:colId xmlns:a16="http://schemas.microsoft.com/office/drawing/2014/main" val="3834024413"/>
                    </a:ext>
                  </a:extLst>
                </a:gridCol>
                <a:gridCol w="985009">
                  <a:extLst>
                    <a:ext uri="{9D8B030D-6E8A-4147-A177-3AD203B41FA5}">
                      <a16:colId xmlns:a16="http://schemas.microsoft.com/office/drawing/2014/main" val="1477230472"/>
                    </a:ext>
                  </a:extLst>
                </a:gridCol>
                <a:gridCol w="985009">
                  <a:extLst>
                    <a:ext uri="{9D8B030D-6E8A-4147-A177-3AD203B41FA5}">
                      <a16:colId xmlns:a16="http://schemas.microsoft.com/office/drawing/2014/main" val="4047208308"/>
                    </a:ext>
                  </a:extLst>
                </a:gridCol>
                <a:gridCol w="985009">
                  <a:extLst>
                    <a:ext uri="{9D8B030D-6E8A-4147-A177-3AD203B41FA5}">
                      <a16:colId xmlns:a16="http://schemas.microsoft.com/office/drawing/2014/main" val="398907678"/>
                    </a:ext>
                  </a:extLst>
                </a:gridCol>
                <a:gridCol w="985009">
                  <a:extLst>
                    <a:ext uri="{9D8B030D-6E8A-4147-A177-3AD203B41FA5}">
                      <a16:colId xmlns:a16="http://schemas.microsoft.com/office/drawing/2014/main" val="3737984356"/>
                    </a:ext>
                  </a:extLst>
                </a:gridCol>
                <a:gridCol w="985009">
                  <a:extLst>
                    <a:ext uri="{9D8B030D-6E8A-4147-A177-3AD203B41FA5}">
                      <a16:colId xmlns:a16="http://schemas.microsoft.com/office/drawing/2014/main" val="1628674865"/>
                    </a:ext>
                  </a:extLst>
                </a:gridCol>
                <a:gridCol w="985009">
                  <a:extLst>
                    <a:ext uri="{9D8B030D-6E8A-4147-A177-3AD203B41FA5}">
                      <a16:colId xmlns:a16="http://schemas.microsoft.com/office/drawing/2014/main" val="390079221"/>
                    </a:ext>
                  </a:extLst>
                </a:gridCol>
                <a:gridCol w="985009">
                  <a:extLst>
                    <a:ext uri="{9D8B030D-6E8A-4147-A177-3AD203B41FA5}">
                      <a16:colId xmlns:a16="http://schemas.microsoft.com/office/drawing/2014/main" val="2104139175"/>
                    </a:ext>
                  </a:extLst>
                </a:gridCol>
                <a:gridCol w="985009">
                  <a:extLst>
                    <a:ext uri="{9D8B030D-6E8A-4147-A177-3AD203B41FA5}">
                      <a16:colId xmlns:a16="http://schemas.microsoft.com/office/drawing/2014/main" val="1221746445"/>
                    </a:ext>
                  </a:extLst>
                </a:gridCol>
              </a:tblGrid>
              <a:tr h="698786">
                <a:tc>
                  <a:txBody>
                    <a:bodyPr/>
                    <a:lstStyle/>
                    <a:p>
                      <a:pPr algn="r" fontAlgn="ctr"/>
                      <a:endParaRPr lang="fr-FR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bg1"/>
                          </a:solidFill>
                          <a:effectLst/>
                        </a:rPr>
                        <a:t>pays</a:t>
                      </a:r>
                    </a:p>
                    <a:p>
                      <a:pPr algn="ctr" fontAlgn="ctr"/>
                      <a:endParaRPr lang="fr-FR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bg1"/>
                          </a:solidFill>
                          <a:effectLst/>
                        </a:rPr>
                        <a:t>Political_Stability</a:t>
                      </a:r>
                    </a:p>
                    <a:p>
                      <a:pPr algn="ctr" fontAlgn="ctr"/>
                      <a:endParaRPr lang="fr-FR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bg1"/>
                          </a:solidFill>
                          <a:effectLst/>
                        </a:rPr>
                        <a:t>indice_idi</a:t>
                      </a:r>
                    </a:p>
                    <a:p>
                      <a:pPr algn="ctr" fontAlgn="ctr"/>
                      <a:endParaRPr lang="fr-FR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bg1"/>
                          </a:solidFill>
                          <a:effectLst/>
                        </a:rPr>
                        <a:t>importation_k/tons</a:t>
                      </a:r>
                    </a:p>
                    <a:p>
                      <a:pPr algn="ctr" fontAlgn="ctr"/>
                      <a:endParaRPr lang="fr-FR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bg1"/>
                          </a:solidFill>
                          <a:effectLst/>
                        </a:rPr>
                        <a:t>production_k/tons</a:t>
                      </a:r>
                    </a:p>
                    <a:p>
                      <a:pPr algn="ctr" fontAlgn="ctr"/>
                      <a:endParaRPr lang="fr-FR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bg1"/>
                          </a:solidFill>
                          <a:effectLst/>
                        </a:rPr>
                        <a:t>nb_etablissements</a:t>
                      </a:r>
                    </a:p>
                    <a:p>
                      <a:pPr algn="ctr" fontAlgn="ctr"/>
                      <a:endParaRPr lang="fr-FR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bg1"/>
                          </a:solidFill>
                          <a:effectLst/>
                        </a:rPr>
                        <a:t>pib_million_usd</a:t>
                      </a:r>
                      <a:endParaRPr lang="fr-FR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bg1"/>
                          </a:solidFill>
                          <a:effectLst/>
                        </a:rPr>
                        <a:t>Distance (km)</a:t>
                      </a:r>
                    </a:p>
                    <a:p>
                      <a:pPr algn="ctr" fontAlgn="ctr"/>
                      <a:endParaRPr lang="fr-FR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>
                          <a:solidFill>
                            <a:schemeClr val="bg1"/>
                          </a:solidFill>
                          <a:effectLst/>
                        </a:rPr>
                        <a:t>pop_par_1k</a:t>
                      </a:r>
                    </a:p>
                    <a:p>
                      <a:pPr algn="ctr"/>
                      <a:endParaRPr lang="fr-FR" sz="1300" dirty="0">
                        <a:solidFill>
                          <a:schemeClr val="bg1"/>
                        </a:solidFill>
                      </a:endParaRPr>
                    </a:p>
                  </a:txBody>
                  <a:tcPr marL="97148" marR="97148" marT="48573" marB="48573"/>
                </a:tc>
                <a:extLst>
                  <a:ext uri="{0D108BD9-81ED-4DB2-BD59-A6C34878D82A}">
                    <a16:rowId xmlns:a16="http://schemas.microsoft.com/office/drawing/2014/main" val="534346611"/>
                  </a:ext>
                </a:extLst>
              </a:tr>
              <a:tr h="482130">
                <a:tc>
                  <a:txBody>
                    <a:bodyPr/>
                    <a:lstStyle/>
                    <a:p>
                      <a:pPr algn="r" fontAlgn="ctr"/>
                      <a:r>
                        <a:rPr lang="fr-FR" sz="1300" b="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>
                          <a:solidFill>
                            <a:schemeClr val="tx1"/>
                          </a:solidFill>
                          <a:effectLst/>
                        </a:rPr>
                        <a:t>Allemagne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0.59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8.39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842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1514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173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3690849.15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632.77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82658.41</a:t>
                      </a:r>
                    </a:p>
                  </a:txBody>
                  <a:tcPr marL="64765" marR="64765" marT="32383" marB="32383" anchor="ctr"/>
                </a:tc>
                <a:extLst>
                  <a:ext uri="{0D108BD9-81ED-4DB2-BD59-A6C34878D82A}">
                    <a16:rowId xmlns:a16="http://schemas.microsoft.com/office/drawing/2014/main" val="2417529318"/>
                  </a:ext>
                </a:extLst>
              </a:tr>
              <a:tr h="1080636">
                <a:tc>
                  <a:txBody>
                    <a:bodyPr/>
                    <a:lstStyle/>
                    <a:p>
                      <a:pPr algn="r" fontAlgn="ctr"/>
                      <a:r>
                        <a:rPr lang="fr-FR" sz="1300" b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>
                          <a:solidFill>
                            <a:schemeClr val="tx1"/>
                          </a:solidFill>
                          <a:effectLst/>
                        </a:rPr>
                        <a:t>Royaume-Uni de Grande-Bretagne et d'Irlande du Nord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0.33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8.65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779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1814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909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2680148.05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755.99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66727.46</a:t>
                      </a:r>
                    </a:p>
                  </a:txBody>
                  <a:tcPr marL="64765" marR="64765" marT="32383" marB="32383" anchor="ctr"/>
                </a:tc>
                <a:extLst>
                  <a:ext uri="{0D108BD9-81ED-4DB2-BD59-A6C34878D82A}">
                    <a16:rowId xmlns:a16="http://schemas.microsoft.com/office/drawing/2014/main" val="3057735215"/>
                  </a:ext>
                </a:extLst>
              </a:tr>
              <a:tr h="482130">
                <a:tc>
                  <a:txBody>
                    <a:bodyPr/>
                    <a:lstStyle/>
                    <a:p>
                      <a:pPr algn="r" fontAlgn="ctr"/>
                      <a:r>
                        <a:rPr lang="fr-FR" sz="1300" b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>
                          <a:solidFill>
                            <a:schemeClr val="tx1"/>
                          </a:solidFill>
                          <a:effectLst/>
                        </a:rPr>
                        <a:t>Italie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0.31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7.04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97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1315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31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1961796.19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1056.46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60673.70</a:t>
                      </a:r>
                    </a:p>
                  </a:txBody>
                  <a:tcPr marL="64765" marR="64765" marT="32383" marB="32383" anchor="ctr"/>
                </a:tc>
                <a:extLst>
                  <a:ext uri="{0D108BD9-81ED-4DB2-BD59-A6C34878D82A}">
                    <a16:rowId xmlns:a16="http://schemas.microsoft.com/office/drawing/2014/main" val="1045410181"/>
                  </a:ext>
                </a:extLst>
              </a:tr>
              <a:tr h="482130">
                <a:tc>
                  <a:txBody>
                    <a:bodyPr/>
                    <a:lstStyle/>
                    <a:p>
                      <a:pPr algn="r" fontAlgn="ctr"/>
                      <a:r>
                        <a:rPr lang="fr-FR" sz="1300" b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>
                          <a:solidFill>
                            <a:schemeClr val="tx1"/>
                          </a:solidFill>
                          <a:effectLst/>
                        </a:rPr>
                        <a:t>Espagne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0.28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7.79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205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1515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143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1313245.33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1203.92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46647.43</a:t>
                      </a:r>
                    </a:p>
                  </a:txBody>
                  <a:tcPr marL="64765" marR="64765" marT="32383" marB="32383" anchor="ctr"/>
                </a:tc>
                <a:extLst>
                  <a:ext uri="{0D108BD9-81ED-4DB2-BD59-A6C34878D82A}">
                    <a16:rowId xmlns:a16="http://schemas.microsoft.com/office/drawing/2014/main" val="513421528"/>
                  </a:ext>
                </a:extLst>
              </a:tr>
              <a:tr h="465859">
                <a:tc>
                  <a:txBody>
                    <a:bodyPr/>
                    <a:lstStyle/>
                    <a:p>
                      <a:pPr algn="r" fontAlgn="ctr"/>
                      <a:r>
                        <a:rPr lang="fr-FR" sz="1300" b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>
                          <a:solidFill>
                            <a:schemeClr val="tx1"/>
                          </a:solidFill>
                          <a:effectLst/>
                        </a:rPr>
                        <a:t>Pologne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0.52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6.89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55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2351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264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524641.20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1240.23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37953.18</a:t>
                      </a:r>
                    </a:p>
                  </a:txBody>
                  <a:tcPr marL="64765" marR="64765" marT="32383" marB="32383" anchor="ctr"/>
                </a:tc>
                <a:extLst>
                  <a:ext uri="{0D108BD9-81ED-4DB2-BD59-A6C34878D82A}">
                    <a16:rowId xmlns:a16="http://schemas.microsoft.com/office/drawing/2014/main" val="101157049"/>
                  </a:ext>
                </a:extLst>
              </a:tr>
              <a:tr h="482130">
                <a:tc>
                  <a:txBody>
                    <a:bodyPr/>
                    <a:lstStyle/>
                    <a:p>
                      <a:pPr algn="r" fontAlgn="ctr"/>
                      <a:r>
                        <a:rPr lang="fr-FR" sz="1300" b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>
                          <a:solidFill>
                            <a:schemeClr val="tx1"/>
                          </a:solidFill>
                          <a:effectLst/>
                        </a:rPr>
                        <a:t>Arabie saoudite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-0.58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6.67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722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616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220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>
                          <a:solidFill>
                            <a:schemeClr val="tx1"/>
                          </a:solidFill>
                          <a:effectLst/>
                        </a:rPr>
                        <a:t>714994.694992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4634.58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33101.179</a:t>
                      </a:r>
                    </a:p>
                  </a:txBody>
                  <a:tcPr marL="64765" marR="64765" marT="32383" marB="32383" anchor="ctr"/>
                </a:tc>
                <a:extLst>
                  <a:ext uri="{0D108BD9-81ED-4DB2-BD59-A6C34878D82A}">
                    <a16:rowId xmlns:a16="http://schemas.microsoft.com/office/drawing/2014/main" val="3434445206"/>
                  </a:ext>
                </a:extLst>
              </a:tr>
              <a:tr h="482130">
                <a:tc>
                  <a:txBody>
                    <a:bodyPr/>
                    <a:lstStyle/>
                    <a:p>
                      <a:pPr algn="r" fontAlgn="ctr"/>
                      <a:r>
                        <a:rPr lang="fr-FR" sz="1300" b="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>
                          <a:solidFill>
                            <a:schemeClr val="tx1"/>
                          </a:solidFill>
                          <a:effectLst/>
                        </a:rPr>
                        <a:t>Mexique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-0.72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5.16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972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3249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393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1190721.49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9056.16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124777.324</a:t>
                      </a:r>
                    </a:p>
                  </a:txBody>
                  <a:tcPr marL="64765" marR="64765" marT="32383" marB="32383" anchor="ctr"/>
                </a:tc>
                <a:extLst>
                  <a:ext uri="{0D108BD9-81ED-4DB2-BD59-A6C34878D82A}">
                    <a16:rowId xmlns:a16="http://schemas.microsoft.com/office/drawing/2014/main" val="423382972"/>
                  </a:ext>
                </a:extLst>
              </a:tr>
              <a:tr h="482130">
                <a:tc>
                  <a:txBody>
                    <a:bodyPr/>
                    <a:lstStyle/>
                    <a:p>
                      <a:pPr algn="r" fontAlgn="ctr"/>
                      <a:r>
                        <a:rPr lang="fr-FR" sz="1300" b="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>
                          <a:solidFill>
                            <a:schemeClr val="tx1"/>
                          </a:solidFill>
                          <a:effectLst/>
                        </a:rPr>
                        <a:t>Afrique du Sud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-0.28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4.96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514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1667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914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380851.44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9063.96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57009.756</a:t>
                      </a:r>
                    </a:p>
                  </a:txBody>
                  <a:tcPr marL="64765" marR="64765" marT="32383" marB="32383" anchor="ctr"/>
                </a:tc>
                <a:extLst>
                  <a:ext uri="{0D108BD9-81ED-4DB2-BD59-A6C34878D82A}">
                    <a16:rowId xmlns:a16="http://schemas.microsoft.com/office/drawing/2014/main" val="829095002"/>
                  </a:ext>
                </a:extLst>
              </a:tr>
              <a:tr h="482130">
                <a:tc>
                  <a:txBody>
                    <a:bodyPr/>
                    <a:lstStyle/>
                    <a:p>
                      <a:pPr algn="r" fontAlgn="ctr"/>
                      <a:r>
                        <a:rPr lang="fr-FR" sz="1300" b="0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>
                          <a:solidFill>
                            <a:schemeClr val="tx1"/>
                          </a:solidFill>
                          <a:effectLst/>
                        </a:rPr>
                        <a:t>Japon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1.11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8.43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1069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2215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1131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4930837.36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9605.46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127502.725</a:t>
                      </a:r>
                    </a:p>
                  </a:txBody>
                  <a:tcPr marL="64765" marR="64765" marT="32383" marB="32383" anchor="ctr"/>
                </a:tc>
                <a:extLst>
                  <a:ext uri="{0D108BD9-81ED-4DB2-BD59-A6C34878D82A}">
                    <a16:rowId xmlns:a16="http://schemas.microsoft.com/office/drawing/2014/main" val="2535566839"/>
                  </a:ext>
                </a:extLst>
              </a:tr>
              <a:tr h="482130">
                <a:tc>
                  <a:txBody>
                    <a:bodyPr/>
                    <a:lstStyle/>
                    <a:p>
                      <a:pPr algn="r" fontAlgn="ctr"/>
                      <a:r>
                        <a:rPr lang="fr-FR" sz="1300" b="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>
                          <a:solidFill>
                            <a:schemeClr val="tx1"/>
                          </a:solidFill>
                          <a:effectLst/>
                        </a:rPr>
                        <a:t>Hong Kong, Chine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0.83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8.61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907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24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341271.09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9620.55</a:t>
                      </a:r>
                    </a:p>
                  </a:txBody>
                  <a:tcPr marL="64765" marR="64765" marT="32383" marB="3238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7306.322</a:t>
                      </a:r>
                    </a:p>
                  </a:txBody>
                  <a:tcPr marL="64765" marR="64765" marT="32383" marB="32383" anchor="ctr"/>
                </a:tc>
                <a:extLst>
                  <a:ext uri="{0D108BD9-81ED-4DB2-BD59-A6C34878D82A}">
                    <a16:rowId xmlns:a16="http://schemas.microsoft.com/office/drawing/2014/main" val="116018089"/>
                  </a:ext>
                </a:extLst>
              </a:tr>
            </a:tbl>
          </a:graphicData>
        </a:graphic>
      </p:graphicFrame>
      <p:sp>
        <p:nvSpPr>
          <p:cNvPr id="10" name="Espace réservé au contenu 4">
            <a:extLst>
              <a:ext uri="{FF2B5EF4-FFF2-40B4-BE49-F238E27FC236}">
                <a16:creationId xmlns:a16="http://schemas.microsoft.com/office/drawing/2014/main" id="{FC16C475-58B8-26D2-07C9-E113AB88E17E}"/>
              </a:ext>
            </a:extLst>
          </p:cNvPr>
          <p:cNvSpPr txBox="1">
            <a:spLocks/>
          </p:cNvSpPr>
          <p:nvPr/>
        </p:nvSpPr>
        <p:spPr>
          <a:xfrm>
            <a:off x="747252" y="123636"/>
            <a:ext cx="9947756" cy="362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347472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6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347472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arenR"/>
              <a:defRPr sz="16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fr-FR" cap="none" dirty="0"/>
              <a:t>Top 10 (triés par distance en km)</a:t>
            </a:r>
            <a:endParaRPr lang="en-US" sz="1400" cap="none" dirty="0"/>
          </a:p>
        </p:txBody>
      </p:sp>
    </p:spTree>
    <p:extLst>
      <p:ext uri="{BB962C8B-B14F-4D97-AF65-F5344CB8AC3E}">
        <p14:creationId xmlns:p14="http://schemas.microsoft.com/office/powerpoint/2010/main" val="2326937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75B0C-2C1C-3AF2-D6AB-27571E38E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au numéro de diapositive 5">
            <a:extLst>
              <a:ext uri="{FF2B5EF4-FFF2-40B4-BE49-F238E27FC236}">
                <a16:creationId xmlns:a16="http://schemas.microsoft.com/office/drawing/2014/main" id="{395AA050-4441-667A-7F3B-4ACFCE99C4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22</a:t>
            </a:fld>
            <a:endParaRPr lang="en-US" dirty="0"/>
          </a:p>
        </p:txBody>
      </p:sp>
      <p:pic>
        <p:nvPicPr>
          <p:cNvPr id="3" name="Image 2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C25A0603-0208-91D7-9A22-85D012DCE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99" y="489123"/>
            <a:ext cx="10190202" cy="6368877"/>
          </a:xfrm>
          <a:prstGeom prst="rect">
            <a:avLst/>
          </a:prstGeom>
        </p:spPr>
      </p:pic>
      <p:sp>
        <p:nvSpPr>
          <p:cNvPr id="10" name="Espace réservé au contenu 4">
            <a:extLst>
              <a:ext uri="{FF2B5EF4-FFF2-40B4-BE49-F238E27FC236}">
                <a16:creationId xmlns:a16="http://schemas.microsoft.com/office/drawing/2014/main" id="{813749FA-1E80-67C7-D22A-50107D7398DF}"/>
              </a:ext>
            </a:extLst>
          </p:cNvPr>
          <p:cNvSpPr txBox="1">
            <a:spLocks/>
          </p:cNvSpPr>
          <p:nvPr/>
        </p:nvSpPr>
        <p:spPr>
          <a:xfrm>
            <a:off x="805125" y="307872"/>
            <a:ext cx="9947756" cy="362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18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347472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arenR"/>
              <a:defRPr sz="16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347472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+mj-lt"/>
              <a:buAutoNum type="alphaLcParenR"/>
              <a:defRPr sz="1600" kern="1200" spc="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fr-FR" cap="none" dirty="0"/>
              <a:t>Top 10 (carte avec importations)</a:t>
            </a:r>
            <a:endParaRPr lang="en-US" sz="1400" cap="none" dirty="0"/>
          </a:p>
        </p:txBody>
      </p:sp>
    </p:spTree>
    <p:extLst>
      <p:ext uri="{BB962C8B-B14F-4D97-AF65-F5344CB8AC3E}">
        <p14:creationId xmlns:p14="http://schemas.microsoft.com/office/powerpoint/2010/main" val="83238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116FD7-D06A-1ED6-AE3E-ED51914F6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64409"/>
            <a:ext cx="10308779" cy="1639937"/>
          </a:xfrm>
        </p:spPr>
        <p:txBody>
          <a:bodyPr rtlCol="0"/>
          <a:lstStyle/>
          <a:p>
            <a:pPr rtl="0"/>
            <a:r>
              <a:rPr lang="fr" dirty="0"/>
              <a:t>Conclusion</a:t>
            </a:r>
          </a:p>
        </p:txBody>
      </p:sp>
      <p:sp>
        <p:nvSpPr>
          <p:cNvPr id="10" name="Espace réservé au contenu 9">
            <a:extLst>
              <a:ext uri="{FF2B5EF4-FFF2-40B4-BE49-F238E27FC236}">
                <a16:creationId xmlns:a16="http://schemas.microsoft.com/office/drawing/2014/main" id="{C47A2F46-CF06-E88E-9AFE-E1363F3949B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59" y="2807208"/>
            <a:ext cx="9258589" cy="3191256"/>
          </a:xfrm>
        </p:spPr>
        <p:txBody>
          <a:bodyPr rtlCol="0">
            <a:normAutofit/>
          </a:bodyPr>
          <a:lstStyle/>
          <a:p>
            <a:pPr rtl="0"/>
            <a:r>
              <a:rPr lang="en-US" b="0" cap="none" dirty="0"/>
              <a:t>Les 5 premiers pays de la </a:t>
            </a:r>
            <a:r>
              <a:rPr lang="en-US" b="0" cap="none" dirty="0" err="1"/>
              <a:t>liste</a:t>
            </a:r>
            <a:r>
              <a:rPr lang="en-US" b="0" cap="none" dirty="0"/>
              <a:t> sont member de l’UE, assez proche et développés </a:t>
            </a:r>
            <a:r>
              <a:rPr lang="en-US" b="0" cap="none" dirty="0" err="1"/>
              <a:t>mais</a:t>
            </a:r>
            <a:r>
              <a:rPr lang="en-US" b="0" cap="none" dirty="0"/>
              <a:t> ne sont pas forcément les plus gros producteurs de volaille.</a:t>
            </a:r>
          </a:p>
          <a:p>
            <a:pPr rtl="0"/>
            <a:r>
              <a:rPr lang="en-US" b="0" cap="none" dirty="0"/>
              <a:t>Ce sont de pays ou même si il y à déjà de la concurrence, l’implantation sera plus facile.</a:t>
            </a:r>
          </a:p>
          <a:p>
            <a:pPr rtl="0"/>
            <a:endParaRPr lang="en-US" b="0" cap="none" dirty="0"/>
          </a:p>
          <a:p>
            <a:pPr rtl="0"/>
            <a:r>
              <a:rPr lang="en-US" b="0" cap="none" dirty="0"/>
              <a:t>Les 5 autres pays sélectionnés eux aussi sont développés </a:t>
            </a:r>
            <a:r>
              <a:rPr lang="en-US" b="0" cap="none" dirty="0" err="1"/>
              <a:t>mais</a:t>
            </a:r>
            <a:r>
              <a:rPr lang="en-US" b="0" cap="none" dirty="0"/>
              <a:t> sont tous très éloignés les uns des autres. Donc l’implantation se feras au cas par cas.</a:t>
            </a:r>
          </a:p>
          <a:p>
            <a:pPr rtl="0"/>
            <a:endParaRPr lang="en-US" b="0" cap="none" dirty="0"/>
          </a:p>
        </p:txBody>
      </p:sp>
      <p:sp>
        <p:nvSpPr>
          <p:cNvPr id="6" name="Espace réservé au numéro de diapositive 5">
            <a:extLst>
              <a:ext uri="{FF2B5EF4-FFF2-40B4-BE49-F238E27FC236}">
                <a16:creationId xmlns:a16="http://schemas.microsoft.com/office/drawing/2014/main" id="{864CE20E-036C-9032-6F92-19214C09F4D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271342" y="6356350"/>
            <a:ext cx="1539658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504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à l'image 22">
            <a:extLst>
              <a:ext uri="{FF2B5EF4-FFF2-40B4-BE49-F238E27FC236}">
                <a16:creationId xmlns:a16="http://schemas.microsoft.com/office/drawing/2014/main" id="{1BFA8449-61BE-6A34-3690-BAEEC5A5A5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3333135" y="0"/>
            <a:ext cx="8858865" cy="6858000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8CABFD3A-42D8-AD08-B28B-24BAACB1B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9635"/>
            <a:ext cx="8261729" cy="1639938"/>
          </a:xfrm>
        </p:spPr>
        <p:txBody>
          <a:bodyPr rtlCol="0"/>
          <a:lstStyle/>
          <a:p>
            <a:pPr rtl="0"/>
            <a:r>
              <a:rPr lang="fr" dirty="0"/>
              <a:t>Merci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010AE0F3-4D02-12DE-AE66-D0E7EEB76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400" y="2907792"/>
            <a:ext cx="3360015" cy="1781642"/>
          </a:xfrm>
        </p:spPr>
        <p:txBody>
          <a:bodyPr rtlCol="0"/>
          <a:lstStyle/>
          <a:p>
            <a:pPr rtl="0"/>
            <a:r>
              <a:rPr lang="fr" dirty="0"/>
              <a:t>Gouesmat Loïc</a:t>
            </a:r>
          </a:p>
          <a:p>
            <a:pPr rtl="0"/>
            <a:r>
              <a:rPr lang="fr" dirty="0"/>
              <a:t>GouesmatAnalyse@proton.me</a:t>
            </a:r>
          </a:p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773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065E584-E9D5-D9AE-675E-04B2896C8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24687"/>
            <a:ext cx="10191549" cy="1639937"/>
          </a:xfrm>
        </p:spPr>
        <p:txBody>
          <a:bodyPr wrap="square" rtlCol="0" anchor="ctr">
            <a:normAutofit/>
          </a:bodyPr>
          <a:lstStyle/>
          <a:p>
            <a:pPr rtl="0"/>
            <a:r>
              <a:rPr lang="fr-FR" dirty="0"/>
              <a:t>I. Objectifs</a:t>
            </a:r>
            <a:endParaRPr lang="fr" dirty="0"/>
          </a:p>
        </p:txBody>
      </p:sp>
      <p:pic>
        <p:nvPicPr>
          <p:cNvPr id="7" name="Espace réservé à l'image 6">
            <a:extLst>
              <a:ext uri="{FF2B5EF4-FFF2-40B4-BE49-F238E27FC236}">
                <a16:creationId xmlns:a16="http://schemas.microsoft.com/office/drawing/2014/main" id="{1D0F9AEB-F3F4-5B2C-B397-13D56615EF98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rcRect l="8439" r="13334" b="-2"/>
          <a:stretch/>
        </p:blipFill>
        <p:spPr>
          <a:xfrm>
            <a:off x="822960" y="2843784"/>
            <a:ext cx="3739896" cy="3191256"/>
          </a:xfrm>
          <a:noFill/>
        </p:spPr>
      </p:pic>
      <p:sp>
        <p:nvSpPr>
          <p:cNvPr id="5" name="Sous-titre 4">
            <a:extLst>
              <a:ext uri="{FF2B5EF4-FFF2-40B4-BE49-F238E27FC236}">
                <a16:creationId xmlns:a16="http://schemas.microsoft.com/office/drawing/2014/main" id="{EC40C425-91E4-471C-9E11-0A85D2B745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074920" y="2843784"/>
            <a:ext cx="5824728" cy="3191256"/>
          </a:xfrm>
        </p:spPr>
        <p:txBody>
          <a:bodyPr rtlCol="0">
            <a:normAutofit/>
          </a:bodyPr>
          <a:lstStyle/>
          <a:p>
            <a:pPr rtl="0">
              <a:lnSpc>
                <a:spcPct val="90000"/>
              </a:lnSpc>
            </a:pPr>
            <a:endParaRPr lang="fr" sz="1700" dirty="0"/>
          </a:p>
          <a:p>
            <a:pPr rtl="0">
              <a:lnSpc>
                <a:spcPct val="90000"/>
              </a:lnSpc>
            </a:pPr>
            <a:r>
              <a:rPr lang="fr" sz="1700" dirty="0"/>
              <a:t>En vue d’un développement à l’international</a:t>
            </a:r>
          </a:p>
          <a:p>
            <a:pPr lvl="1" rtl="0">
              <a:lnSpc>
                <a:spcPct val="90000"/>
              </a:lnSpc>
            </a:pPr>
            <a:r>
              <a:rPr lang="fr-FR" sz="1700" dirty="0"/>
              <a:t>Nous allons vous proposer une analyse des groupements de pays cible pour l’exportation des produits de notre entreprise.</a:t>
            </a:r>
          </a:p>
          <a:p>
            <a:pPr lvl="1" rtl="0">
              <a:lnSpc>
                <a:spcPct val="90000"/>
              </a:lnSpc>
            </a:pPr>
            <a:endParaRPr lang="fr-FR" sz="1700" dirty="0"/>
          </a:p>
          <a:p>
            <a:pPr lvl="1" rtl="0">
              <a:lnSpc>
                <a:spcPct val="90000"/>
              </a:lnSpc>
            </a:pPr>
            <a:r>
              <a:rPr lang="fr" sz="1700" dirty="0"/>
              <a:t>Sur une base de </a:t>
            </a:r>
            <a:r>
              <a:rPr lang="fr" sz="1700" dirty="0">
                <a:solidFill>
                  <a:srgbClr val="B51200"/>
                </a:solidFill>
              </a:rPr>
              <a:t>189</a:t>
            </a:r>
            <a:r>
              <a:rPr lang="fr" sz="1700" dirty="0"/>
              <a:t> pays et zones spéciales, évalués sur </a:t>
            </a:r>
            <a:r>
              <a:rPr lang="fr" sz="1700" dirty="0">
                <a:solidFill>
                  <a:srgbClr val="B51200"/>
                </a:solidFill>
              </a:rPr>
              <a:t>8 critères </a:t>
            </a:r>
            <a:r>
              <a:rPr lang="fr" sz="1700" dirty="0"/>
              <a:t>provenant de </a:t>
            </a:r>
            <a:r>
              <a:rPr lang="fr" sz="1700" dirty="0">
                <a:solidFill>
                  <a:srgbClr val="B51200"/>
                </a:solidFill>
              </a:rPr>
              <a:t>7 jeux de donnés</a:t>
            </a:r>
            <a:r>
              <a:rPr lang="fr" sz="1700" dirty="0"/>
              <a:t>, </a:t>
            </a:r>
            <a:r>
              <a:rPr lang="fr" sz="1700" dirty="0">
                <a:solidFill>
                  <a:srgbClr val="B51200"/>
                </a:solidFill>
              </a:rPr>
              <a:t>10 pays </a:t>
            </a:r>
            <a:r>
              <a:rPr lang="fr" sz="1700" dirty="0"/>
              <a:t>ont été sélectionnés pour assurer une implatation fiable.</a:t>
            </a:r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C01B8E33-942D-3D11-FCA8-2D54102B3C2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271342" y="6356350"/>
            <a:ext cx="153965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n-US" smtClean="0"/>
              <a:pPr rtl="0"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32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à l'image 3">
            <a:extLst>
              <a:ext uri="{FF2B5EF4-FFF2-40B4-BE49-F238E27FC236}">
                <a16:creationId xmlns:a16="http://schemas.microsoft.com/office/drawing/2014/main" id="{D0F41D1F-A4A5-6155-4028-C841AB4996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520" b="9520"/>
          <a:stretch/>
        </p:blipFill>
        <p:spPr>
          <a:xfrm>
            <a:off x="796004" y="10"/>
            <a:ext cx="10585637" cy="6857990"/>
          </a:xfrm>
          <a:noFill/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6F184A0C-9BEC-C286-0D96-CDD0FA89D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15" y="826220"/>
            <a:ext cx="11222181" cy="1632044"/>
          </a:xfrm>
        </p:spPr>
        <p:txBody>
          <a:bodyPr wrap="square" rtlCol="0" anchor="ctr">
            <a:normAutofit/>
          </a:bodyPr>
          <a:lstStyle/>
          <a:p>
            <a:pPr rtl="0"/>
            <a:r>
              <a:rPr lang="fr" dirty="0"/>
              <a:t>II.   Présentation des données</a:t>
            </a:r>
          </a:p>
        </p:txBody>
      </p:sp>
    </p:spTree>
    <p:extLst>
      <p:ext uri="{BB962C8B-B14F-4D97-AF65-F5344CB8AC3E}">
        <p14:creationId xmlns:p14="http://schemas.microsoft.com/office/powerpoint/2010/main" val="1848613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au contenu 3">
            <a:extLst>
              <a:ext uri="{FF2B5EF4-FFF2-40B4-BE49-F238E27FC236}">
                <a16:creationId xmlns:a16="http://schemas.microsoft.com/office/drawing/2014/main" id="{A233AA15-477D-3A60-F1C0-6FC4F35F242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08099" y="1877961"/>
            <a:ext cx="10388371" cy="4257368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fr" dirty="0">
                <a:solidFill>
                  <a:srgbClr val="B51200"/>
                </a:solidFill>
              </a:rPr>
              <a:t>Deux sets de données ont été fournis et cinq autres on été ajoutés.</a:t>
            </a:r>
          </a:p>
          <a:p>
            <a:pPr lvl="2" rtl="0"/>
            <a:r>
              <a:rPr lang="fr-FR" b="1" dirty="0">
                <a:solidFill>
                  <a:srgbClr val="B51200"/>
                </a:solidFill>
              </a:rPr>
              <a:t> </a:t>
            </a:r>
            <a:r>
              <a:rPr lang="fr-FR" b="1" dirty="0"/>
              <a:t>L</a:t>
            </a:r>
            <a:r>
              <a:rPr lang="fr" b="1" dirty="0"/>
              <a:t>es Dataframe </a:t>
            </a:r>
            <a:r>
              <a:rPr lang="fr" b="1" dirty="0">
                <a:solidFill>
                  <a:srgbClr val="B51200"/>
                </a:solidFill>
              </a:rPr>
              <a:t>population</a:t>
            </a:r>
            <a:r>
              <a:rPr lang="fr" b="1" dirty="0"/>
              <a:t> et </a:t>
            </a:r>
            <a:r>
              <a:rPr lang="fr" b="1" dirty="0">
                <a:solidFill>
                  <a:srgbClr val="B51200"/>
                </a:solidFill>
              </a:rPr>
              <a:t>dispo_alim </a:t>
            </a:r>
            <a:r>
              <a:rPr lang="fr" b="1" dirty="0"/>
              <a:t>ont été mis à disposition</a:t>
            </a:r>
          </a:p>
          <a:p>
            <a:pPr marL="0" lvl="2" indent="0" rtl="0">
              <a:buNone/>
            </a:pPr>
            <a:r>
              <a:rPr lang="fr" sz="1600" dirty="0"/>
              <a:t>	Ils contiennent des information sur la disponibilité alimentaire (importation et production de différentes 	denrées aliementaire) et la population mondiale.</a:t>
            </a:r>
          </a:p>
          <a:p>
            <a:pPr lvl="2" rtl="0"/>
            <a:r>
              <a:rPr lang="fr" b="1" dirty="0">
                <a:solidFill>
                  <a:srgbClr val="B51200"/>
                </a:solidFill>
              </a:rPr>
              <a:t> </a:t>
            </a:r>
            <a:r>
              <a:rPr lang="fr" b="1" dirty="0"/>
              <a:t>Le dataframe</a:t>
            </a:r>
            <a:r>
              <a:rPr lang="fr" b="1" dirty="0">
                <a:solidFill>
                  <a:srgbClr val="B51200"/>
                </a:solidFill>
              </a:rPr>
              <a:t> kfc </a:t>
            </a:r>
            <a:r>
              <a:rPr lang="fr" b="1" dirty="0"/>
              <a:t>sur caribbeansignal.com</a:t>
            </a:r>
          </a:p>
          <a:p>
            <a:pPr marL="0" lvl="2" indent="0" rtl="0">
              <a:buNone/>
            </a:pPr>
            <a:r>
              <a:rPr lang="fr" sz="1600" dirty="0"/>
              <a:t>	Il y contient tout simple le nombre de KFC par pays.</a:t>
            </a:r>
          </a:p>
          <a:p>
            <a:pPr lvl="2" rtl="0"/>
            <a:r>
              <a:rPr lang="fr" b="1" dirty="0">
                <a:solidFill>
                  <a:srgbClr val="B51200"/>
                </a:solidFill>
              </a:rPr>
              <a:t> eco</a:t>
            </a:r>
            <a:r>
              <a:rPr lang="fr" b="1" dirty="0"/>
              <a:t> à été généré sur le site de la Fao</a:t>
            </a:r>
          </a:p>
          <a:p>
            <a:pPr marL="0" lvl="2" indent="0" rtl="0">
              <a:buNone/>
            </a:pPr>
            <a:r>
              <a:rPr lang="fr" sz="1600" dirty="0"/>
              <a:t>	Il y contient le PIB en million de dollars américains.</a:t>
            </a:r>
          </a:p>
          <a:p>
            <a:pPr lvl="2" rtl="0"/>
            <a:r>
              <a:rPr lang="fr" dirty="0">
                <a:solidFill>
                  <a:srgbClr val="B51200"/>
                </a:solidFill>
              </a:rPr>
              <a:t> </a:t>
            </a:r>
            <a:r>
              <a:rPr lang="fr" b="1" dirty="0">
                <a:solidFill>
                  <a:srgbClr val="B51200"/>
                </a:solidFill>
              </a:rPr>
              <a:t>PoliticalStability</a:t>
            </a:r>
            <a:r>
              <a:rPr lang="fr" b="1" dirty="0"/>
              <a:t> était déjà en ma possession lors d’un précédent travail.</a:t>
            </a:r>
          </a:p>
          <a:p>
            <a:pPr marL="0" lvl="2" indent="0">
              <a:buNone/>
            </a:pPr>
            <a:r>
              <a:rPr lang="fr" sz="1600" dirty="0"/>
              <a:t>	Il contient l’indice de stabilité politique.</a:t>
            </a:r>
          </a:p>
          <a:p>
            <a:pPr lvl="2" rtl="0"/>
            <a:r>
              <a:rPr lang="fr" b="1" dirty="0">
                <a:solidFill>
                  <a:srgbClr val="B51200"/>
                </a:solidFill>
              </a:rPr>
              <a:t> idi_rank_2017 </a:t>
            </a:r>
            <a:r>
              <a:rPr lang="fr" b="1" dirty="0"/>
              <a:t>provient de itu.int</a:t>
            </a:r>
          </a:p>
          <a:p>
            <a:pPr marL="0" lvl="2" indent="0">
              <a:buNone/>
            </a:pPr>
            <a:r>
              <a:rPr lang="fr-FR" sz="1600" dirty="0"/>
              <a:t>	C</a:t>
            </a:r>
            <a:r>
              <a:rPr lang="fr" sz="1600" dirty="0"/>
              <a:t>ontient l’indice d’accès aux technologies de communication et dinformation.</a:t>
            </a:r>
          </a:p>
          <a:p>
            <a:pPr lvl="2" rtl="0"/>
            <a:r>
              <a:rPr lang="fr-FR" b="1" dirty="0">
                <a:solidFill>
                  <a:srgbClr val="B51200"/>
                </a:solidFill>
              </a:rPr>
              <a:t> D</a:t>
            </a:r>
            <a:r>
              <a:rPr lang="fr" b="1" dirty="0">
                <a:solidFill>
                  <a:srgbClr val="B51200"/>
                </a:solidFill>
              </a:rPr>
              <a:t>ist </a:t>
            </a:r>
            <a:r>
              <a:rPr lang="fr" b="1" dirty="0"/>
              <a:t>sur freemaptools.com</a:t>
            </a:r>
          </a:p>
          <a:p>
            <a:pPr marL="0" lvl="2" indent="0" rtl="0">
              <a:buNone/>
            </a:pPr>
            <a:r>
              <a:rPr lang="fr" sz="1600" dirty="0"/>
              <a:t>	On y trouve évidement la distance des autres pays par rapport à la France.</a:t>
            </a:r>
          </a:p>
          <a:p>
            <a:pPr marL="0" lvl="2" indent="0" rtl="0">
              <a:buNone/>
            </a:pPr>
            <a:endParaRPr lang="fr" dirty="0"/>
          </a:p>
          <a:p>
            <a:pPr lvl="2" rtl="0"/>
            <a:endParaRPr lang="fr" dirty="0"/>
          </a:p>
          <a:p>
            <a:pPr marL="0" lvl="2" indent="0" rtl="0">
              <a:buNone/>
            </a:pPr>
            <a:endParaRPr lang="fr" dirty="0"/>
          </a:p>
          <a:p>
            <a:pPr marL="0" lvl="2" indent="0" rtl="0">
              <a:buNone/>
            </a:pPr>
            <a:endParaRPr lang="fr" dirty="0"/>
          </a:p>
        </p:txBody>
      </p:sp>
      <p:sp>
        <p:nvSpPr>
          <p:cNvPr id="6" name="Espace réservé au numéro de diapositive 5">
            <a:extLst>
              <a:ext uri="{FF2B5EF4-FFF2-40B4-BE49-F238E27FC236}">
                <a16:creationId xmlns:a16="http://schemas.microsoft.com/office/drawing/2014/main" id="{97ABA5A5-6AFB-AB74-5763-67CD0C206F2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5</a:t>
            </a:fld>
            <a:endParaRPr lang="en-US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8FDCBC94-6C09-2712-6AC7-455D8B6A8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8322" y="274081"/>
            <a:ext cx="10191549" cy="935287"/>
          </a:xfrm>
        </p:spPr>
        <p:txBody>
          <a:bodyPr/>
          <a:lstStyle/>
          <a:p>
            <a:r>
              <a:rPr lang="fr-FR" dirty="0"/>
              <a:t>Données fournies et ajoutées</a:t>
            </a:r>
          </a:p>
        </p:txBody>
      </p:sp>
    </p:spTree>
    <p:extLst>
      <p:ext uri="{BB962C8B-B14F-4D97-AF65-F5344CB8AC3E}">
        <p14:creationId xmlns:p14="http://schemas.microsoft.com/office/powerpoint/2010/main" val="2305244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05DC58B0-C4F0-55F4-0D65-E5F6D7671A3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81413" y="321515"/>
            <a:ext cx="10429174" cy="1015672"/>
          </a:xfrm>
        </p:spPr>
        <p:txBody>
          <a:bodyPr rtlCol="0">
            <a:noAutofit/>
          </a:bodyPr>
          <a:lstStyle/>
          <a:p>
            <a:pPr rtl="0"/>
            <a:r>
              <a:rPr lang="fr" dirty="0"/>
              <a:t>Ces différents fichiers CSV on été tranformés et fusionnés en un seul centré ci possible sur l’année 2017 et orienté sur la volaille (pour l’import et la production).</a:t>
            </a:r>
          </a:p>
          <a:p>
            <a:pPr rtl="0"/>
            <a:endParaRPr lang="en-US" dirty="0"/>
          </a:p>
        </p:txBody>
      </p:sp>
      <p:sp>
        <p:nvSpPr>
          <p:cNvPr id="6" name="Espace réservé au numéro de diapositive 5">
            <a:extLst>
              <a:ext uri="{FF2B5EF4-FFF2-40B4-BE49-F238E27FC236}">
                <a16:creationId xmlns:a16="http://schemas.microsoft.com/office/drawing/2014/main" id="{7AB67606-BA55-C888-681C-0A6712DB0F3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271342" y="6356350"/>
            <a:ext cx="1539658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6</a:t>
            </a:fld>
            <a:endParaRPr lang="en-US" dirty="0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8AD04F65-5CA7-BA9D-C0A3-3B07D4103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161689"/>
              </p:ext>
            </p:extLst>
          </p:nvPr>
        </p:nvGraphicFramePr>
        <p:xfrm>
          <a:off x="586657" y="1162117"/>
          <a:ext cx="10723928" cy="550178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0982">
                  <a:extLst>
                    <a:ext uri="{9D8B030D-6E8A-4147-A177-3AD203B41FA5}">
                      <a16:colId xmlns:a16="http://schemas.microsoft.com/office/drawing/2014/main" val="1801977501"/>
                    </a:ext>
                  </a:extLst>
                </a:gridCol>
                <a:gridCol w="2680982">
                  <a:extLst>
                    <a:ext uri="{9D8B030D-6E8A-4147-A177-3AD203B41FA5}">
                      <a16:colId xmlns:a16="http://schemas.microsoft.com/office/drawing/2014/main" val="1871851490"/>
                    </a:ext>
                  </a:extLst>
                </a:gridCol>
                <a:gridCol w="2680982">
                  <a:extLst>
                    <a:ext uri="{9D8B030D-6E8A-4147-A177-3AD203B41FA5}">
                      <a16:colId xmlns:a16="http://schemas.microsoft.com/office/drawing/2014/main" val="2550940984"/>
                    </a:ext>
                  </a:extLst>
                </a:gridCol>
                <a:gridCol w="2680982">
                  <a:extLst>
                    <a:ext uri="{9D8B030D-6E8A-4147-A177-3AD203B41FA5}">
                      <a16:colId xmlns:a16="http://schemas.microsoft.com/office/drawing/2014/main" val="2854639021"/>
                    </a:ext>
                  </a:extLst>
                </a:gridCol>
              </a:tblGrid>
              <a:tr h="405084">
                <a:tc>
                  <a:txBody>
                    <a:bodyPr/>
                    <a:lstStyle/>
                    <a:p>
                      <a:pPr algn="ctr"/>
                      <a:r>
                        <a:rPr lang="fr-F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variable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Interet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Dataframe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439673"/>
                  </a:ext>
                </a:extLst>
              </a:tr>
              <a:tr h="527789">
                <a:tc>
                  <a:txBody>
                    <a:bodyPr/>
                    <a:lstStyle/>
                    <a:p>
                      <a:pPr algn="ctr"/>
                      <a:r>
                        <a:rPr lang="fr-F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importation_k</a:t>
                      </a:r>
                      <a:r>
                        <a:rPr lang="fr-F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/tons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effectLst/>
                        </a:rPr>
                        <a:t>voir la dépendance envers l'import.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Savoir si le pays est autonome.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dispo_alim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639210"/>
                  </a:ext>
                </a:extLst>
              </a:tr>
              <a:tr h="351860">
                <a:tc>
                  <a:txBody>
                    <a:bodyPr/>
                    <a:lstStyle/>
                    <a:p>
                      <a:pPr algn="ctr"/>
                      <a:r>
                        <a:rPr lang="fr-F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pop_par_1k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effectLst/>
                        </a:rPr>
                        <a:t>Nombre d'habitants.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effectLst/>
                        </a:rPr>
                        <a:t>Potentiel de distribution.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population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29474"/>
                  </a:ext>
                </a:extLst>
              </a:tr>
              <a:tr h="557111">
                <a:tc>
                  <a:txBody>
                    <a:bodyPr/>
                    <a:lstStyle/>
                    <a:p>
                      <a:pPr algn="ctr"/>
                      <a:r>
                        <a:rPr lang="fr-F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nb_etablissements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effectLst/>
                        </a:rPr>
                        <a:t>Nombre de KFC par pays.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Avoir un éventuel partenaire commercial.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kfc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803211"/>
                  </a:ext>
                </a:extLst>
              </a:tr>
              <a:tr h="515803">
                <a:tc>
                  <a:txBody>
                    <a:bodyPr/>
                    <a:lstStyle/>
                    <a:p>
                      <a:pPr algn="ctr"/>
                      <a:r>
                        <a:rPr lang="fr-F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production_k</a:t>
                      </a:r>
                      <a:r>
                        <a:rPr lang="fr-F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/tons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Taux de production de volaille.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effectLst/>
                        </a:rPr>
                        <a:t>Indépendance à l'importation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dispo_alim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898404"/>
                  </a:ext>
                </a:extLst>
              </a:tr>
              <a:tr h="527789">
                <a:tc>
                  <a:txBody>
                    <a:bodyPr/>
                    <a:lstStyle/>
                    <a:p>
                      <a:pPr algn="ctr"/>
                      <a:r>
                        <a:rPr lang="fr-F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Distance (km)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effectLst/>
                        </a:rPr>
                        <a:t>Distance par rapport à la France.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cout du transport/conservation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53403"/>
                  </a:ext>
                </a:extLst>
              </a:tr>
              <a:tr h="491241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>
                          <a:effectLst/>
                        </a:rPr>
                        <a:t>pib_million_usd</a:t>
                      </a:r>
                      <a:endParaRPr lang="fr-FR" sz="160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effectLst/>
                        </a:rPr>
                        <a:t>PIB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r>
                        <a:rPr lang="fr-FR" sz="1600" dirty="0">
                          <a:effectLst/>
                        </a:rPr>
                        <a:t>indicateur de santé économique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eco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750415"/>
                  </a:ext>
                </a:extLst>
              </a:tr>
              <a:tr h="736861">
                <a:tc>
                  <a:txBody>
                    <a:bodyPr/>
                    <a:lstStyle/>
                    <a:p>
                      <a:pPr algn="ctr"/>
                      <a:r>
                        <a:rPr lang="fr-F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Political_Stability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Indice de stabilité politique.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mesurer le risque de changement de règles et lois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PoliticalStability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599175"/>
                  </a:ext>
                </a:extLst>
              </a:tr>
              <a:tr h="1260830">
                <a:tc>
                  <a:txBody>
                    <a:bodyPr/>
                    <a:lstStyle/>
                    <a:p>
                      <a:pPr algn="ctr"/>
                      <a:r>
                        <a:rPr lang="fr-FR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indice_idi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Indice d'accès aux technologies.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pouvoir être en mesure de communiquer sur les produits mis à disposition sur le territoire</a:t>
                      </a:r>
                    </a:p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idi_rank_2017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16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555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46D7C-2CB1-EE05-4DFC-A23BCA8AC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au contenu 3">
            <a:extLst>
              <a:ext uri="{FF2B5EF4-FFF2-40B4-BE49-F238E27FC236}">
                <a16:creationId xmlns:a16="http://schemas.microsoft.com/office/drawing/2014/main" id="{C4EA0CB9-C866-5B4C-ADB3-4017CFB3F3D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1287" y="265471"/>
            <a:ext cx="10388371" cy="855406"/>
          </a:xfrm>
        </p:spPr>
        <p:txBody>
          <a:bodyPr rtlCol="0">
            <a:normAutofit/>
          </a:bodyPr>
          <a:lstStyle/>
          <a:p>
            <a:pPr rtl="0"/>
            <a:r>
              <a:rPr lang="fr" dirty="0"/>
              <a:t>D</a:t>
            </a:r>
            <a:r>
              <a:rPr lang="fr-FR" dirty="0"/>
              <a:t>a</a:t>
            </a:r>
            <a:r>
              <a:rPr lang="fr" dirty="0"/>
              <a:t>ns ce nouveau dataframe</a:t>
            </a:r>
            <a:r>
              <a:rPr lang="fr-FR" b="1" dirty="0"/>
              <a:t> </a:t>
            </a:r>
            <a:r>
              <a:rPr lang="fr-FR" b="1" dirty="0">
                <a:solidFill>
                  <a:srgbClr val="B51200"/>
                </a:solidFill>
              </a:rPr>
              <a:t>109</a:t>
            </a:r>
            <a:r>
              <a:rPr lang="fr-FR" b="1" dirty="0"/>
              <a:t> on été sélectionnés, ci-dessous la distribution des indicateurs et la corrélation entre les variables :</a:t>
            </a:r>
            <a:endParaRPr lang="fr" dirty="0"/>
          </a:p>
          <a:p>
            <a:pPr lvl="2" rtl="0"/>
            <a:endParaRPr lang="fr" dirty="0"/>
          </a:p>
          <a:p>
            <a:pPr marL="0" lvl="2" indent="0" rtl="0">
              <a:buNone/>
            </a:pPr>
            <a:endParaRPr lang="fr" dirty="0"/>
          </a:p>
          <a:p>
            <a:pPr marL="0" lvl="2" indent="0" rtl="0">
              <a:buNone/>
            </a:pPr>
            <a:endParaRPr lang="fr" dirty="0"/>
          </a:p>
        </p:txBody>
      </p:sp>
      <p:sp>
        <p:nvSpPr>
          <p:cNvPr id="6" name="Espace réservé au numéro de diapositive 5">
            <a:extLst>
              <a:ext uri="{FF2B5EF4-FFF2-40B4-BE49-F238E27FC236}">
                <a16:creationId xmlns:a16="http://schemas.microsoft.com/office/drawing/2014/main" id="{62F1913B-2355-A344-47CE-152EB96477B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7</a:t>
            </a:fld>
            <a:endParaRPr lang="en-US" dirty="0"/>
          </a:p>
        </p:txBody>
      </p:sp>
      <p:pic>
        <p:nvPicPr>
          <p:cNvPr id="8" name="Image 7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4DE7A7E1-E147-3190-30CB-3CAE15419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3" y="1262514"/>
            <a:ext cx="6186963" cy="4952198"/>
          </a:xfrm>
          <a:prstGeom prst="rect">
            <a:avLst/>
          </a:prstGeom>
        </p:spPr>
      </p:pic>
      <p:pic>
        <p:nvPicPr>
          <p:cNvPr id="10" name="Image 9" descr="Une image contenant texte, capture d’écran, carré&#10;&#10;Description générée automatiquement">
            <a:extLst>
              <a:ext uri="{FF2B5EF4-FFF2-40B4-BE49-F238E27FC236}">
                <a16:creationId xmlns:a16="http://schemas.microsoft.com/office/drawing/2014/main" id="{00A0A096-2BDA-9945-B254-B67899212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706" y="1665637"/>
            <a:ext cx="5655131" cy="495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59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E0317-5DAE-B7D8-19A7-9A04D6741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à l'image 3">
            <a:extLst>
              <a:ext uri="{FF2B5EF4-FFF2-40B4-BE49-F238E27FC236}">
                <a16:creationId xmlns:a16="http://schemas.microsoft.com/office/drawing/2014/main" id="{56408F82-77BA-2334-F2D4-07BE3CE147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588" r="6588"/>
          <a:stretch/>
        </p:blipFill>
        <p:spPr>
          <a:xfrm>
            <a:off x="796004" y="10"/>
            <a:ext cx="10585637" cy="6857990"/>
          </a:xfrm>
          <a:noFill/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75A0396B-ADBB-8B91-78CA-E725999B1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15" y="826220"/>
            <a:ext cx="11222181" cy="1632044"/>
          </a:xfrm>
        </p:spPr>
        <p:txBody>
          <a:bodyPr wrap="square" rtlCol="0" anchor="ctr">
            <a:normAutofit/>
          </a:bodyPr>
          <a:lstStyle/>
          <a:p>
            <a:r>
              <a:rPr lang="fr" dirty="0"/>
              <a:t>III. Exploration des données</a:t>
            </a:r>
          </a:p>
        </p:txBody>
      </p:sp>
    </p:spTree>
    <p:extLst>
      <p:ext uri="{BB962C8B-B14F-4D97-AF65-F5344CB8AC3E}">
        <p14:creationId xmlns:p14="http://schemas.microsoft.com/office/powerpoint/2010/main" val="4250252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u contenu 10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3C928C6D-F5EA-6E48-7616-12AEDCB07D15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3156490" y="1002890"/>
            <a:ext cx="8495071" cy="5528539"/>
          </a:xfr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46E262C-D929-15C4-BBD2-6BBFB706F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1109"/>
            <a:ext cx="9847385" cy="652421"/>
          </a:xfrm>
        </p:spPr>
        <p:txBody>
          <a:bodyPr wrap="square" rtlCol="0" anchor="ctr">
            <a:normAutofit/>
          </a:bodyPr>
          <a:lstStyle/>
          <a:p>
            <a:pPr rtl="0"/>
            <a:r>
              <a:rPr lang="fr" dirty="0"/>
              <a:t>ACP</a:t>
            </a:r>
          </a:p>
        </p:txBody>
      </p:sp>
      <p:sp>
        <p:nvSpPr>
          <p:cNvPr id="5" name="Espace réservé au contenu 4">
            <a:extLst>
              <a:ext uri="{FF2B5EF4-FFF2-40B4-BE49-F238E27FC236}">
                <a16:creationId xmlns:a16="http://schemas.microsoft.com/office/drawing/2014/main" id="{2A986459-0C4D-D72D-7E80-64217949040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2960" y="1084587"/>
            <a:ext cx="2201594" cy="5446842"/>
          </a:xfrm>
        </p:spPr>
        <p:txBody>
          <a:bodyPr rtlCol="0">
            <a:normAutofit/>
          </a:bodyPr>
          <a:lstStyle/>
          <a:p>
            <a:pPr rtl="0">
              <a:lnSpc>
                <a:spcPct val="90000"/>
              </a:lnSpc>
            </a:pPr>
            <a:r>
              <a:rPr lang="fr-FR" sz="1000" dirty="0"/>
              <a:t>Puisque nous avons </a:t>
            </a:r>
            <a:r>
              <a:rPr lang="fr-FR" sz="1000" dirty="0">
                <a:solidFill>
                  <a:srgbClr val="B51200"/>
                </a:solidFill>
              </a:rPr>
              <a:t>109 pays</a:t>
            </a:r>
            <a:r>
              <a:rPr lang="fr-FR" sz="1000" dirty="0"/>
              <a:t> </a:t>
            </a:r>
            <a:r>
              <a:rPr lang="fr-FR" sz="1000" dirty="0">
                <a:solidFill>
                  <a:srgbClr val="B51200"/>
                </a:solidFill>
              </a:rPr>
              <a:t>et 8 variables </a:t>
            </a:r>
            <a:r>
              <a:rPr lang="fr-FR" sz="1000" dirty="0"/>
              <a:t>une </a:t>
            </a:r>
            <a:r>
              <a:rPr lang="fr-FR" sz="1000" dirty="0">
                <a:solidFill>
                  <a:srgbClr val="B51200"/>
                </a:solidFill>
              </a:rPr>
              <a:t>ACP</a:t>
            </a:r>
            <a:r>
              <a:rPr lang="fr-FR" sz="1000" dirty="0"/>
              <a:t> semble être une action raisonnable afin de pouvoir avoir une vision du comportement de notre dataframe. </a:t>
            </a:r>
          </a:p>
          <a:p>
            <a:pPr rtl="0">
              <a:lnSpc>
                <a:spcPct val="90000"/>
              </a:lnSpc>
            </a:pPr>
            <a:endParaRPr lang="fr-FR" sz="1000" dirty="0"/>
          </a:p>
          <a:p>
            <a:pPr rtl="0">
              <a:lnSpc>
                <a:spcPct val="90000"/>
              </a:lnSpc>
            </a:pPr>
            <a:r>
              <a:rPr lang="fr-FR" sz="1000" dirty="0"/>
              <a:t>L’éboulis des valeurs propre et la variance cumulée par des CP nous montre que</a:t>
            </a:r>
          </a:p>
          <a:p>
            <a:pPr rtl="0">
              <a:lnSpc>
                <a:spcPct val="90000"/>
              </a:lnSpc>
            </a:pPr>
            <a:endParaRPr lang="fr-FR" sz="1000" dirty="0"/>
          </a:p>
          <a:p>
            <a:pPr rtl="0">
              <a:lnSpc>
                <a:spcPct val="90000"/>
              </a:lnSpc>
            </a:pPr>
            <a:r>
              <a:rPr lang="fr-FR" sz="1600" b="1" dirty="0">
                <a:solidFill>
                  <a:srgbClr val="B51200"/>
                </a:solidFill>
              </a:rPr>
              <a:t>Le nombre de Composantes optimal est </a:t>
            </a:r>
            <a:r>
              <a:rPr lang="fr-FR" sz="2000" b="1" dirty="0">
                <a:solidFill>
                  <a:srgbClr val="B51200"/>
                </a:solidFill>
              </a:rPr>
              <a:t>4</a:t>
            </a:r>
          </a:p>
          <a:p>
            <a:pPr rtl="0">
              <a:lnSpc>
                <a:spcPct val="90000"/>
              </a:lnSpc>
            </a:pPr>
            <a:endParaRPr lang="fr" sz="2000" b="1" dirty="0">
              <a:solidFill>
                <a:srgbClr val="B51200"/>
              </a:solidFill>
            </a:endParaRPr>
          </a:p>
          <a:p>
            <a:pPr rtl="0">
              <a:lnSpc>
                <a:spcPct val="90000"/>
              </a:lnSpc>
            </a:pPr>
            <a:r>
              <a:rPr lang="fr" sz="2000" b="1" dirty="0">
                <a:solidFill>
                  <a:srgbClr val="B51200"/>
                </a:solidFill>
              </a:rPr>
              <a:t>PC1 : 50,74%</a:t>
            </a:r>
          </a:p>
          <a:p>
            <a:pPr rtl="0">
              <a:lnSpc>
                <a:spcPct val="90000"/>
              </a:lnSpc>
            </a:pPr>
            <a:r>
              <a:rPr lang="fr" sz="2000" b="1" dirty="0">
                <a:solidFill>
                  <a:srgbClr val="B51200"/>
                </a:solidFill>
              </a:rPr>
              <a:t>PC2 : 17,49%</a:t>
            </a:r>
          </a:p>
          <a:p>
            <a:pPr rtl="0">
              <a:lnSpc>
                <a:spcPct val="90000"/>
              </a:lnSpc>
            </a:pPr>
            <a:r>
              <a:rPr lang="fr" sz="2000" b="1" dirty="0">
                <a:solidFill>
                  <a:srgbClr val="B51200"/>
                </a:solidFill>
              </a:rPr>
              <a:t>PC3 : 10,83%</a:t>
            </a:r>
          </a:p>
          <a:p>
            <a:pPr rtl="0">
              <a:lnSpc>
                <a:spcPct val="90000"/>
              </a:lnSpc>
            </a:pPr>
            <a:r>
              <a:rPr lang="fr" sz="2000" b="1" dirty="0">
                <a:solidFill>
                  <a:srgbClr val="B51200"/>
                </a:solidFill>
              </a:rPr>
              <a:t>PC4 : 8,92% </a:t>
            </a:r>
          </a:p>
          <a:p>
            <a:pPr rtl="0">
              <a:lnSpc>
                <a:spcPct val="90000"/>
              </a:lnSpc>
            </a:pPr>
            <a:endParaRPr lang="en-US" sz="1000" dirty="0"/>
          </a:p>
        </p:txBody>
      </p:sp>
      <p:sp>
        <p:nvSpPr>
          <p:cNvPr id="3" name="Espace réservé au numéro de diapositive 2">
            <a:extLst>
              <a:ext uri="{FF2B5EF4-FFF2-40B4-BE49-F238E27FC236}">
                <a16:creationId xmlns:a16="http://schemas.microsoft.com/office/drawing/2014/main" id="{D852689E-AE00-35CC-F96B-C768FB8E239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271342" y="6356350"/>
            <a:ext cx="153965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en-US" smtClean="0"/>
              <a:pPr rtl="0"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10940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nalisé">
  <a:themeElements>
    <a:clrScheme name="Creative Red 1">
      <a:dk1>
        <a:srgbClr val="000000"/>
      </a:dk1>
      <a:lt1>
        <a:srgbClr val="FFFFFF"/>
      </a:lt1>
      <a:dk2>
        <a:srgbClr val="3A3A3A"/>
      </a:dk2>
      <a:lt2>
        <a:srgbClr val="E7E6E6"/>
      </a:lt2>
      <a:accent1>
        <a:srgbClr val="632423"/>
      </a:accent1>
      <a:accent2>
        <a:srgbClr val="B51200"/>
      </a:accent2>
      <a:accent3>
        <a:srgbClr val="FD1B17"/>
      </a:accent3>
      <a:accent4>
        <a:srgbClr val="F9EBE5"/>
      </a:accent4>
      <a:accent5>
        <a:srgbClr val="03C9C6"/>
      </a:accent5>
      <a:accent6>
        <a:srgbClr val="01B9D1"/>
      </a:accent6>
      <a:hlink>
        <a:srgbClr val="0563C1"/>
      </a:hlink>
      <a:folHlink>
        <a:srgbClr val="954F72"/>
      </a:folHlink>
    </a:clrScheme>
    <a:fontScheme name="Custom 76">
      <a:majorFont>
        <a:latin typeface="Bahnschrif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580736_win32_kb_v3" id="{D7A3E551-3D61-4CA5-934F-4DAFCF7401BD}" vid="{D7B46FAE-2643-4A5F-85EB-71F421ADCF2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AE3212-FDDD-4F52-95D5-3CE5C732A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A49627-BF3F-409F-AD52-1B30DD7AB3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ED012FD6-30D8-4E7C-9A54-1D40EC16B1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la perspective créative</Template>
  <TotalTime>306</TotalTime>
  <Words>1056</Words>
  <Application>Microsoft Office PowerPoint</Application>
  <PresentationFormat>Grand écran</PresentationFormat>
  <Paragraphs>243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Arial</vt:lpstr>
      <vt:lpstr>Bahnschrift</vt:lpstr>
      <vt:lpstr>Calibri</vt:lpstr>
      <vt:lpstr>Tw Cen MT</vt:lpstr>
      <vt:lpstr>Personnalisé</vt:lpstr>
      <vt:lpstr>Lancement à l’international La poule qui chante</vt:lpstr>
      <vt:lpstr>Ordre du jour</vt:lpstr>
      <vt:lpstr>I. Objectifs</vt:lpstr>
      <vt:lpstr>II.   Présentation des données</vt:lpstr>
      <vt:lpstr>Données fournies et ajoutées</vt:lpstr>
      <vt:lpstr>Présentation PowerPoint</vt:lpstr>
      <vt:lpstr>Présentation PowerPoint</vt:lpstr>
      <vt:lpstr>III. Exploration des données</vt:lpstr>
      <vt:lpstr>ACP</vt:lpstr>
      <vt:lpstr>ACP</vt:lpstr>
      <vt:lpstr>ACP</vt:lpstr>
      <vt:lpstr>ACP</vt:lpstr>
      <vt:lpstr>Dendogramme de la classification ascendante hiérarchique</vt:lpstr>
      <vt:lpstr>Clustering</vt:lpstr>
      <vt:lpstr>Présentation PowerPoint</vt:lpstr>
      <vt:lpstr>Présentation PowerPoint</vt:lpstr>
      <vt:lpstr>Présentation PowerPoint</vt:lpstr>
      <vt:lpstr>Clustering part.2</vt:lpstr>
      <vt:lpstr>Présentation PowerPoint</vt:lpstr>
      <vt:lpstr>Iv. Top 10 des pays</vt:lpstr>
      <vt:lpstr>Présentation PowerPoint</vt:lpstr>
      <vt:lpstr>Présentation PowerPoint</vt:lpstr>
      <vt:lpstr>Conclusion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Loïc Gouesmat</dc:creator>
  <cp:lastModifiedBy>Loïc Gouesmat</cp:lastModifiedBy>
  <cp:revision>31</cp:revision>
  <dcterms:created xsi:type="dcterms:W3CDTF">2025-01-07T09:58:10Z</dcterms:created>
  <dcterms:modified xsi:type="dcterms:W3CDTF">2025-01-15T13:50:49Z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etDate">
    <vt:lpwstr>2022-05-03T19:17:58Z</vt:lpwstr>
  </property>
  <property fmtid="{D5CDD505-2E9C-101B-9397-08002B2CF9AE}" pid="5" name="MSIP_Label_f42aa342-8706-4288-bd11-ebb85995028c_Method">
    <vt:lpwstr>Standard</vt:lpwstr>
  </property>
  <property fmtid="{D5CDD505-2E9C-101B-9397-08002B2CF9AE}" pid="6" name="MSIP_Label_f42aa342-8706-4288-bd11-ebb85995028c_Name">
    <vt:lpwstr>Internal</vt:lpwstr>
  </property>
  <property fmtid="{D5CDD505-2E9C-101B-9397-08002B2CF9AE}" pid="7" name="MSIP_Label_f42aa342-8706-4288-bd11-ebb85995028c_SiteId">
    <vt:lpwstr>72f988bf-86f1-41af-91ab-2d7cd011db47</vt:lpwstr>
  </property>
  <property fmtid="{D5CDD505-2E9C-101B-9397-08002B2CF9AE}" pid="8" name="MSIP_Label_f42aa342-8706-4288-bd11-ebb85995028c_ActionId">
    <vt:lpwstr>25d63fd1-0370-4d03-a1c2-b2f22483dbaf</vt:lpwstr>
  </property>
  <property fmtid="{D5CDD505-2E9C-101B-9397-08002B2CF9AE}" pid="9" name="MSIP_Label_f42aa342-8706-4288-bd11-ebb85995028c_ContentBits">
    <vt:lpwstr>0</vt:lpwstr>
  </property>
  <property fmtid="{D5CDD505-2E9C-101B-9397-08002B2CF9AE}" pid="10" name="MediaServiceImageTags">
    <vt:lpwstr/>
  </property>
</Properties>
</file>